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Lexend" panose="020B0604020202020204" charset="0"/>
      <p:regular r:id="rId21"/>
      <p:bold r:id="rId22"/>
    </p:embeddedFont>
    <p:embeddedFont>
      <p:font typeface="Merriweather" panose="00000500000000000000" pitchFamily="2" charset="0"/>
      <p:regular r:id="rId23"/>
      <p:bold r:id="rId24"/>
      <p:italic r:id="rId25"/>
      <p:boldItalic r:id="rId26"/>
    </p:embeddedFont>
    <p:embeddedFont>
      <p:font typeface="Merriweather Black" panose="00000A00000000000000" pitchFamily="2" charset="0"/>
      <p:bold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0C30CC-A11A-41CC-AA08-B90E69C3D8B9}" v="1" dt="2024-04-22T03:39:01.1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ke Balek" userId="d995eb80d49ad907" providerId="LiveId" clId="{BC0C30CC-A11A-41CC-AA08-B90E69C3D8B9}"/>
    <pc:docChg chg="custSel modSld">
      <pc:chgData name="Jake Balek" userId="d995eb80d49ad907" providerId="LiveId" clId="{BC0C30CC-A11A-41CC-AA08-B90E69C3D8B9}" dt="2024-04-22T03:39:04.036" v="1" actId="27636"/>
      <pc:docMkLst>
        <pc:docMk/>
      </pc:docMkLst>
      <pc:sldChg chg="modSp mod">
        <pc:chgData name="Jake Balek" userId="d995eb80d49ad907" providerId="LiveId" clId="{BC0C30CC-A11A-41CC-AA08-B90E69C3D8B9}" dt="2024-04-22T03:39:04.004" v="0" actId="27636"/>
        <pc:sldMkLst>
          <pc:docMk/>
          <pc:sldMk cId="0" sldId="260"/>
        </pc:sldMkLst>
        <pc:spChg chg="mod">
          <ac:chgData name="Jake Balek" userId="d995eb80d49ad907" providerId="LiveId" clId="{BC0C30CC-A11A-41CC-AA08-B90E69C3D8B9}" dt="2024-04-22T03:39:04.004" v="0" actId="27636"/>
          <ac:spMkLst>
            <pc:docMk/>
            <pc:sldMk cId="0" sldId="260"/>
            <ac:spMk id="124" creationId="{00000000-0000-0000-0000-000000000000}"/>
          </ac:spMkLst>
        </pc:spChg>
      </pc:sldChg>
      <pc:sldChg chg="modSp mod">
        <pc:chgData name="Jake Balek" userId="d995eb80d49ad907" providerId="LiveId" clId="{BC0C30CC-A11A-41CC-AA08-B90E69C3D8B9}" dt="2024-04-22T03:39:04.036" v="1" actId="27636"/>
        <pc:sldMkLst>
          <pc:docMk/>
          <pc:sldMk cId="0" sldId="261"/>
        </pc:sldMkLst>
        <pc:spChg chg="mod">
          <ac:chgData name="Jake Balek" userId="d995eb80d49ad907" providerId="LiveId" clId="{BC0C30CC-A11A-41CC-AA08-B90E69C3D8B9}" dt="2024-04-22T03:39:04.036" v="1" actId="27636"/>
          <ac:spMkLst>
            <pc:docMk/>
            <pc:sldMk cId="0" sldId="261"/>
            <ac:spMk id="13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Nathan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b7cf86b3e6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b7cf86b3e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Jake</a:t>
            </a:r>
            <a:endParaRPr/>
          </a:p>
          <a:p>
            <a:pPr marL="0" lvl="0" indent="0" algn="l" rtl="0">
              <a:spcBef>
                <a:spcPts val="0"/>
              </a:spcBef>
              <a:spcAft>
                <a:spcPts val="0"/>
              </a:spcAft>
              <a:buNone/>
            </a:pPr>
            <a:r>
              <a:rPr lang="en"/>
              <a:t>This model ties both of the previous 2 together as it is the most important. It determines different roles in which a relief pitcher comes into the game most often. </a:t>
            </a:r>
            <a:endParaRPr/>
          </a:p>
          <a:p>
            <a:pPr marL="0" lvl="0" indent="0" algn="l" rtl="0">
              <a:spcBef>
                <a:spcPts val="0"/>
              </a:spcBef>
              <a:spcAft>
                <a:spcPts val="0"/>
              </a:spcAft>
              <a:buNone/>
            </a:pPr>
            <a:endParaRPr/>
          </a:p>
          <a:p>
            <a:pPr marL="0" lvl="0" indent="0" algn="l" rtl="0">
              <a:spcBef>
                <a:spcPts val="0"/>
              </a:spcBef>
              <a:spcAft>
                <a:spcPts val="0"/>
              </a:spcAft>
              <a:buNone/>
            </a:pPr>
            <a:r>
              <a:rPr lang="en"/>
              <a:t>The purpose of this model was to determine which pitchers were having success in certain roles and which pitchers may have success in another role based on the rest of the league and whether or not a certain archetype of pitcher is doing well in a role.</a:t>
            </a:r>
            <a:endParaRPr/>
          </a:p>
          <a:p>
            <a:pPr marL="0" lvl="0" indent="0" algn="l" rtl="0">
              <a:spcBef>
                <a:spcPts val="0"/>
              </a:spcBef>
              <a:spcAft>
                <a:spcPts val="0"/>
              </a:spcAft>
              <a:buNone/>
            </a:pPr>
            <a:endParaRPr/>
          </a:p>
          <a:p>
            <a:pPr marL="0" lvl="0" indent="0" algn="l" rtl="0">
              <a:spcBef>
                <a:spcPts val="0"/>
              </a:spcBef>
              <a:spcAft>
                <a:spcPts val="0"/>
              </a:spcAft>
              <a:buNone/>
            </a:pPr>
            <a:r>
              <a:rPr lang="en"/>
              <a:t> As you can see our variables on the right, we looked at the leverage index related to the pitcher entering the game. We also looked at pct of time entering the game with RISP, pct of time entering the game with no runners on and no outs. </a:t>
            </a:r>
            <a:endParaRPr/>
          </a:p>
          <a:p>
            <a:pPr marL="0" lvl="0" indent="0" algn="l" rtl="0">
              <a:spcBef>
                <a:spcPts val="0"/>
              </a:spcBef>
              <a:spcAft>
                <a:spcPts val="0"/>
              </a:spcAft>
              <a:buNone/>
            </a:pPr>
            <a:endParaRPr/>
          </a:p>
          <a:p>
            <a:pPr marL="0" lvl="0" indent="0" algn="l" rtl="0">
              <a:spcBef>
                <a:spcPts val="0"/>
              </a:spcBef>
              <a:spcAft>
                <a:spcPts val="0"/>
              </a:spcAft>
              <a:buNone/>
            </a:pPr>
            <a:r>
              <a:rPr lang="en"/>
              <a:t>Our final variable simply consisted of the number of batters a pitcher faced per appearance.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b7cf86b3e6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b7cf86b3e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Jake</a:t>
            </a:r>
            <a:endParaRPr/>
          </a:p>
          <a:p>
            <a:pPr marL="0" lvl="0" indent="0" algn="l" rtl="0">
              <a:spcBef>
                <a:spcPts val="0"/>
              </a:spcBef>
              <a:spcAft>
                <a:spcPts val="0"/>
              </a:spcAft>
              <a:buNone/>
            </a:pPr>
            <a:r>
              <a:rPr lang="en"/>
              <a:t>Our model grouped pitchers into 6 clusters or relief roles that make of up most of the MLB bullpens. </a:t>
            </a:r>
            <a:endParaRPr/>
          </a:p>
          <a:p>
            <a:pPr marL="0" lvl="0" indent="0" algn="l" rtl="0">
              <a:spcBef>
                <a:spcPts val="0"/>
              </a:spcBef>
              <a:spcAft>
                <a:spcPts val="0"/>
              </a:spcAft>
              <a:buNone/>
            </a:pPr>
            <a:r>
              <a:rPr lang="en"/>
              <a:t>You can see some examples of players on the right and the roles that they have played the past 3 years. Our roles described consist of:</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Closer: typical pitcher that comes in while team is up with a fresh 9th inning</a:t>
            </a:r>
            <a:endParaRPr/>
          </a:p>
          <a:p>
            <a:pPr marL="457200" lvl="0" indent="-298450" algn="l" rtl="0">
              <a:spcBef>
                <a:spcPts val="0"/>
              </a:spcBef>
              <a:spcAft>
                <a:spcPts val="0"/>
              </a:spcAft>
              <a:buSzPts val="1100"/>
              <a:buChar char="-"/>
            </a:pPr>
            <a:r>
              <a:rPr lang="en"/>
              <a:t>High Leverage Stopper: typically gets put in the game with inherited runners late in a close game</a:t>
            </a:r>
            <a:endParaRPr/>
          </a:p>
          <a:p>
            <a:pPr marL="457200" lvl="0" indent="-298450" algn="l" rtl="0">
              <a:spcBef>
                <a:spcPts val="0"/>
              </a:spcBef>
              <a:spcAft>
                <a:spcPts val="0"/>
              </a:spcAft>
              <a:buSzPts val="1100"/>
              <a:buChar char="-"/>
            </a:pPr>
            <a:r>
              <a:rPr lang="en"/>
              <a:t>Medium Leverage Stopper: typically gets put in the game with inherited runners in a close game in middle innings</a:t>
            </a:r>
            <a:endParaRPr/>
          </a:p>
          <a:p>
            <a:pPr marL="457200" lvl="0" indent="-298450" algn="l" rtl="0">
              <a:spcBef>
                <a:spcPts val="0"/>
              </a:spcBef>
              <a:spcAft>
                <a:spcPts val="0"/>
              </a:spcAft>
              <a:buSzPts val="1100"/>
              <a:buChar char="-"/>
            </a:pPr>
            <a:r>
              <a:rPr lang="en"/>
              <a:t>Middle Relief: typically a “setup” man; someone who gets put into the game in a middle inning with a fresh inning and might be asked to go more than one inning</a:t>
            </a:r>
            <a:endParaRPr/>
          </a:p>
          <a:p>
            <a:pPr marL="457200" lvl="0" indent="-298450" algn="l" rtl="0">
              <a:spcBef>
                <a:spcPts val="0"/>
              </a:spcBef>
              <a:spcAft>
                <a:spcPts val="0"/>
              </a:spcAft>
              <a:buSzPts val="1100"/>
              <a:buChar char="-"/>
            </a:pPr>
            <a:r>
              <a:rPr lang="en"/>
              <a:t>Mop-Up: typically the “long relief” pitcher; comes into the game earlier and faces the most amount of batters</a:t>
            </a:r>
            <a:endParaRPr/>
          </a:p>
          <a:p>
            <a:pPr marL="457200" lvl="0" indent="-298450" algn="l" rtl="0">
              <a:spcBef>
                <a:spcPts val="0"/>
              </a:spcBef>
              <a:spcAft>
                <a:spcPts val="0"/>
              </a:spcAft>
              <a:buSzPts val="1100"/>
              <a:buChar char="-"/>
            </a:pPr>
            <a:r>
              <a:rPr lang="en"/>
              <a:t>Specialist: no clear definition of this role based on our model inputs; interpreted as someone who comes into the game because of a specific matchup</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b7cf86b3e6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b7cf86b3e6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Jake</a:t>
            </a:r>
            <a:endParaRPr/>
          </a:p>
          <a:p>
            <a:pPr marL="0" lvl="0" indent="0" algn="l" rtl="0">
              <a:spcBef>
                <a:spcPts val="0"/>
              </a:spcBef>
              <a:spcAft>
                <a:spcPts val="0"/>
              </a:spcAft>
              <a:buNone/>
            </a:pPr>
            <a:r>
              <a:rPr lang="en"/>
              <a:t>After running the model, we wanted to </a:t>
            </a:r>
            <a:r>
              <a:rPr lang="en">
                <a:solidFill>
                  <a:schemeClr val="dk1"/>
                </a:solidFill>
              </a:rPr>
              <a:t>visualize correlations between each of the roles that certain pitchers may be in the MLB. It is important to note that we only looked at the first at bat when a pitcher entered the game relating to the sum of delta runs expectancy.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graphic shows the sum of change in run expectancy by pitcher. Intuition makes sense here as you can see in the top left extreme groundball power pitchers tend to have success in the closer and high leverage roles. Same goes for the 2 examples on the bullet points to the left.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Overall, the model was successful in predicting roles of different pitchers across the league which allowed us to then figure out which pitchers may benefit from a role change and move from a high change in run expectancy to a role with lower run expectancy relating to their pitcher archetype.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b81e0358ad_5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b81e0358ad_5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Nathan</a:t>
            </a:r>
            <a:endParaRPr/>
          </a:p>
          <a:p>
            <a:pPr marL="0" lvl="0" indent="0" algn="l" rtl="0">
              <a:spcBef>
                <a:spcPts val="0"/>
              </a:spcBef>
              <a:spcAft>
                <a:spcPts val="0"/>
              </a:spcAft>
              <a:buNone/>
            </a:pPr>
            <a:endParaRPr/>
          </a:p>
          <a:p>
            <a:pPr marL="0" lvl="0" indent="0" algn="l" rtl="0">
              <a:spcBef>
                <a:spcPts val="0"/>
              </a:spcBef>
              <a:spcAft>
                <a:spcPts val="0"/>
              </a:spcAft>
              <a:buNone/>
            </a:pPr>
            <a:r>
              <a:rPr lang="en"/>
              <a:t>Reliever role cluster hierarchy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b81e0358ad_5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b81e0358ad_5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Nathan</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GB Finesse pitchers performed marginally better by DRE in the medium leverage stopper role according to the data</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“Stopper” situations were classified as entering the game with one or more runners 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b81e0358ad_5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b81e0358ad_5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Jake</a:t>
            </a:r>
            <a:endParaRPr/>
          </a:p>
          <a:p>
            <a:pPr marL="0" lvl="0" indent="0" algn="l" rtl="0">
              <a:spcBef>
                <a:spcPts val="0"/>
              </a:spcBef>
              <a:spcAft>
                <a:spcPts val="0"/>
              </a:spcAft>
              <a:buNone/>
            </a:pPr>
            <a:endParaRPr/>
          </a:p>
          <a:p>
            <a:pPr marL="0" lvl="0" indent="0" algn="l" rtl="0">
              <a:spcBef>
                <a:spcPts val="0"/>
              </a:spcBef>
              <a:spcAft>
                <a:spcPts val="0"/>
              </a:spcAft>
              <a:buNone/>
            </a:pPr>
            <a:r>
              <a:rPr lang="en"/>
              <a:t>Josh Taylor was most recently in the Mop-Up role with the Royals bullpen in 2023. While it may have been due to him coming off a big injury, Taylor struggled mightily in the Mop-Up role, with majority of his appearances coming in “fresh” innings. We believe Taylor would see more success in a specialist role, where he would have less pressure to get more outs and rather focus on that particular matchup. As you can see in the top right, Mop-Up roles with the same pitcher archetype had a delta run expectancy of 4.664 while specialists with the same archetype had a lower delta runs expectancy of 1.340.</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b8689ef584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b8689ef584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Nolan</a:t>
            </a:r>
            <a:endParaRPr/>
          </a:p>
          <a:p>
            <a:pPr marL="0" lvl="0" indent="0" algn="l" rtl="0">
              <a:spcBef>
                <a:spcPts val="0"/>
              </a:spcBef>
              <a:spcAft>
                <a:spcPts val="0"/>
              </a:spcAft>
              <a:buNone/>
            </a:pPr>
            <a:endParaRPr/>
          </a:p>
          <a:p>
            <a:pPr marL="0" lvl="0" indent="0" algn="l" rtl="0">
              <a:spcBef>
                <a:spcPts val="0"/>
              </a:spcBef>
              <a:spcAft>
                <a:spcPts val="0"/>
              </a:spcAft>
              <a:buNone/>
            </a:pPr>
            <a:r>
              <a:rPr lang="en" sz="1300"/>
              <a:t>The last reliever we decided to look at was Lucas Sims from the Reds. We categorized Sims reliever role as a high leverage reliever in the 2023 season where on the surface he looked fine with a 3.10 era and 1.8 bWAR, but analytically faltered with a +4.7 change in run expectancy and 12 meltdowns.</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Although his archetype’s (Extreme Fly Ball Power) success in the high leverage role is very good, we believe Sims needs to be put in less “stopper” scenarios; therefore we would recommend a move to the Middle Relief role, where he will have less entrances with inherited runners.</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He’s proven he can pitch in higher leverage, but he may be better suited for that setup/potentially even closer role, although that role appears to be secured by Alexis Diaz</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b81e0358ad_5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b81e0358ad_5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Nathan</a:t>
            </a:r>
            <a:endParaRPr/>
          </a:p>
          <a:p>
            <a:pPr marL="457200" lvl="0" indent="-298450" algn="l" rtl="0">
              <a:spcBef>
                <a:spcPts val="0"/>
              </a:spcBef>
              <a:spcAft>
                <a:spcPts val="0"/>
              </a:spcAft>
              <a:buSzPts val="1100"/>
              <a:buChar char="-"/>
            </a:pPr>
            <a:r>
              <a:rPr lang="en"/>
              <a:t>clusters were far from perfect and can definitely be improved</a:t>
            </a:r>
            <a:endParaRPr/>
          </a:p>
          <a:p>
            <a:pPr marL="457200" lvl="0" indent="-298450" algn="l" rtl="0">
              <a:spcBef>
                <a:spcPts val="0"/>
              </a:spcBef>
              <a:spcAft>
                <a:spcPts val="0"/>
              </a:spcAft>
              <a:buSzPts val="1100"/>
              <a:buChar char="-"/>
            </a:pPr>
            <a:r>
              <a:rPr lang="en"/>
              <a:t>analysis could be expanded to starters</a:t>
            </a:r>
            <a:endParaRPr/>
          </a:p>
          <a:p>
            <a:pPr marL="457200" lvl="0" indent="-298450" algn="l" rtl="0">
              <a:spcBef>
                <a:spcPts val="0"/>
              </a:spcBef>
              <a:spcAft>
                <a:spcPts val="0"/>
              </a:spcAft>
              <a:buSzPts val="1100"/>
              <a:buChar char="-"/>
            </a:pPr>
            <a:r>
              <a:rPr lang="en"/>
              <a:t>Arbitrary measure for batters faced filter set at 50 (cronbach’s alpha)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b8689ef584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b8689ef584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b81e0358ad_5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b81e0358ad_5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Nathan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a522fa1a2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a522fa1a2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Nathan</a:t>
            </a:r>
            <a:endParaRPr/>
          </a:p>
          <a:p>
            <a:pPr marL="0" lvl="0" indent="0" algn="l" rtl="0">
              <a:spcBef>
                <a:spcPts val="0"/>
              </a:spcBef>
              <a:spcAft>
                <a:spcPts val="0"/>
              </a:spcAft>
              <a:buNone/>
            </a:pPr>
            <a:endParaRPr/>
          </a:p>
          <a:p>
            <a:pPr marL="0" lvl="0" indent="0" algn="l" rtl="0">
              <a:spcBef>
                <a:spcPts val="0"/>
              </a:spcBef>
              <a:spcAft>
                <a:spcPts val="0"/>
              </a:spcAft>
              <a:buNone/>
            </a:pPr>
            <a:r>
              <a:rPr lang="en"/>
              <a:t>Unsupervised learning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b7cf86b3e6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b7cf86b3e6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Nolan</a:t>
            </a:r>
            <a:endParaRPr/>
          </a:p>
          <a:p>
            <a:pPr marL="0" lvl="0" indent="0" algn="l" rtl="0">
              <a:spcBef>
                <a:spcPts val="0"/>
              </a:spcBef>
              <a:spcAft>
                <a:spcPts val="0"/>
              </a:spcAft>
              <a:buNone/>
            </a:pPr>
            <a:endParaRPr/>
          </a:p>
          <a:p>
            <a:pPr marL="0" lvl="0" indent="0" algn="l" rtl="0">
              <a:spcBef>
                <a:spcPts val="0"/>
              </a:spcBef>
              <a:spcAft>
                <a:spcPts val="0"/>
              </a:spcAft>
              <a:buNone/>
            </a:pPr>
            <a:r>
              <a:rPr lang="en" sz="1300"/>
              <a:t>For our data we decided to only utilize the fangraphs season level and Savant pitch level data that were given to us by the Reds. From this data, however, we added in our own variables that we thought would be relevant to our analysis on both the season and pitch levels. </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For the batted ball clusters, we decided to use more of the Statcast metrics as our predictors, including aggregated statistics like how hard or where balls were hit. For the plate discipline clusters, we focused more on metrics from the fangraphs data like K%.</a:t>
            </a:r>
            <a:endParaRPr sz="1300"/>
          </a:p>
          <a:p>
            <a:pPr marL="0" lvl="0" indent="0" algn="l" rtl="0">
              <a:spcBef>
                <a:spcPts val="0"/>
              </a:spcBef>
              <a:spcAft>
                <a:spcPts val="0"/>
              </a:spcAft>
              <a:buNone/>
            </a:pPr>
            <a:endParaRPr/>
          </a:p>
          <a:p>
            <a:pPr marL="0" lvl="0" indent="0" algn="l" rtl="0">
              <a:spcBef>
                <a:spcPts val="0"/>
              </a:spcBef>
              <a:spcAft>
                <a:spcPts val="0"/>
              </a:spcAft>
              <a:buNone/>
            </a:pPr>
            <a:r>
              <a:rPr lang="en"/>
              <a:t>Data manipulation:</a:t>
            </a:r>
            <a:endParaRPr/>
          </a:p>
          <a:p>
            <a:pPr marL="457200" lvl="0" indent="-298450" algn="l" rtl="0">
              <a:spcBef>
                <a:spcPts val="0"/>
              </a:spcBef>
              <a:spcAft>
                <a:spcPts val="0"/>
              </a:spcAft>
              <a:buSzPts val="1100"/>
              <a:buChar char="-"/>
            </a:pPr>
            <a:r>
              <a:rPr lang="en"/>
              <a:t>Added our own metrics that would be relevant to analysis (shadow zone pct, IRISP pct, Fresh inning pct, BF per appearance). Shadow_zone calculated with strike zone measurements as defined by Statcast</a:t>
            </a:r>
            <a:endParaRPr/>
          </a:p>
          <a:p>
            <a:pPr marL="457200" lvl="0" indent="-298450" algn="l" rtl="0">
              <a:spcBef>
                <a:spcPts val="0"/>
              </a:spcBef>
              <a:spcAft>
                <a:spcPts val="0"/>
              </a:spcAft>
              <a:buSzPts val="1100"/>
              <a:buChar char="-"/>
            </a:pPr>
            <a:r>
              <a:rPr lang="en"/>
              <a:t>Aggregated certain metrics from Statcast pitch level data (</a:t>
            </a:r>
            <a:r>
              <a:rPr lang="en">
                <a:solidFill>
                  <a:schemeClr val="dk1"/>
                </a:solidFill>
              </a:rPr>
              <a:t>GB/FB/LD/PU%, Batted ball types%)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Aggregated Statcast metrics for batted ball cluster model (type of hit, hard/med/weak, oppo/pull)</a:t>
            </a:r>
            <a:endParaRPr>
              <a:solidFill>
                <a:schemeClr val="dk1"/>
              </a:solidFill>
            </a:endParaRPr>
          </a:p>
          <a:p>
            <a:pPr marL="0" lvl="0" indent="0" algn="l" rtl="0">
              <a:spcBef>
                <a:spcPts val="0"/>
              </a:spcBef>
              <a:spcAft>
                <a:spcPts val="0"/>
              </a:spcAft>
              <a:buNone/>
            </a:pPr>
            <a:r>
              <a:rPr lang="en">
                <a:solidFill>
                  <a:schemeClr val="dk1"/>
                </a:solidFill>
              </a:rPr>
              <a:t>Fangraphs for plate discipline cluster model (K%, BB%, Whiff%)</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7cf86b3e6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b7cf86b3e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Nolan</a:t>
            </a:r>
            <a:endParaRPr/>
          </a:p>
          <a:p>
            <a:pPr marL="0" lvl="0" indent="0" algn="l" rtl="0">
              <a:spcBef>
                <a:spcPts val="0"/>
              </a:spcBef>
              <a:spcAft>
                <a:spcPts val="0"/>
              </a:spcAft>
              <a:buNone/>
            </a:pPr>
            <a:endParaRPr/>
          </a:p>
          <a:p>
            <a:pPr marL="0" lvl="0" indent="0" algn="l" rtl="0">
              <a:spcBef>
                <a:spcPts val="0"/>
              </a:spcBef>
              <a:spcAft>
                <a:spcPts val="0"/>
              </a:spcAft>
              <a:buNone/>
            </a:pPr>
            <a:r>
              <a:rPr lang="en" sz="1300"/>
              <a:t>Now looking at our methodology we decided to use agglomerative hierarchical clustering which is a bottom-up clustering method that initially sees each observation as a cluster, merging the two most similar pairs of clusters together until each observation is accounted for and only one giant cluster remains. </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The algorithm relies on two inputs, the </a:t>
            </a:r>
            <a:r>
              <a:rPr lang="en" sz="1300">
                <a:solidFill>
                  <a:srgbClr val="0D0D0D"/>
                </a:solidFill>
              </a:rPr>
              <a:t>similarity measure and the linkage criteria. We chose to use euclidean distance (straight line distance) as our similarity measure and Ward’s method (compute sum of squared differences within all clusters that would result from merging two clusters. merge the two clusters that would result in the smallest increase in total within-cluster variance) as our linkage criteria.</a:t>
            </a:r>
            <a:endParaRPr sz="1300">
              <a:solidFill>
                <a:srgbClr val="0D0D0D"/>
              </a:solidFill>
            </a:endParaRPr>
          </a:p>
          <a:p>
            <a:pPr marL="0" lvl="0" indent="0" algn="l" rtl="0">
              <a:spcBef>
                <a:spcPts val="0"/>
              </a:spcBef>
              <a:spcAft>
                <a:spcPts val="0"/>
              </a:spcAft>
              <a:buNone/>
            </a:pPr>
            <a:endParaRPr sz="1300">
              <a:solidFill>
                <a:srgbClr val="0D0D0D"/>
              </a:solidFill>
            </a:endParaRPr>
          </a:p>
          <a:p>
            <a:pPr marL="0" lvl="0" indent="0" algn="l" rtl="0">
              <a:spcBef>
                <a:spcPts val="0"/>
              </a:spcBef>
              <a:spcAft>
                <a:spcPts val="0"/>
              </a:spcAft>
              <a:buNone/>
            </a:pPr>
            <a:r>
              <a:rPr lang="en" sz="1300">
                <a:solidFill>
                  <a:srgbClr val="0D0D0D"/>
                </a:solidFill>
              </a:rPr>
              <a:t>To ensure the integrity of the clusters and prevent skewness, we filtered the data to include only pitchers who had at least 50 total batters faced. Additionally, we transformed all predictor variables into percentiles, primarily due to their non-normal distribution, which facilitated better cluster conversions.</a:t>
            </a:r>
            <a:endParaRPr sz="1300"/>
          </a:p>
          <a:p>
            <a:pPr marL="0" lvl="0" indent="0" algn="l" rtl="0">
              <a:spcBef>
                <a:spcPts val="0"/>
              </a:spcBef>
              <a:spcAft>
                <a:spcPts val="0"/>
              </a:spcAft>
              <a:buNone/>
            </a:pPr>
            <a:endParaRPr sz="1300">
              <a:solidFill>
                <a:srgbClr val="0D0D0D"/>
              </a:solidFill>
              <a:highlight>
                <a:srgbClr val="FFFFFF"/>
              </a:highlight>
            </a:endParaRPr>
          </a:p>
          <a:p>
            <a:pPr marL="0" lvl="0" indent="0" algn="l" rtl="0">
              <a:spcBef>
                <a:spcPts val="0"/>
              </a:spcBef>
              <a:spcAft>
                <a:spcPts val="0"/>
              </a:spcAft>
              <a:buNone/>
            </a:pPr>
            <a:r>
              <a:rPr lang="en" sz="1300"/>
              <a:t>We applied this methodology to three cluster models, batted ball, plate discipline, and reliever roles. To optimize the clusters for each model, we used silhouette score and gap stat methods and took the consensus ideal number of clusters.</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b29ee6042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b29ee6042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Danielle</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all these variables aggregated from savant pitch level data set</a:t>
            </a:r>
            <a:endParaRPr/>
          </a:p>
          <a:p>
            <a:pPr marL="457200" lvl="0" indent="-298450" algn="l" rtl="0">
              <a:spcBef>
                <a:spcPts val="0"/>
              </a:spcBef>
              <a:spcAft>
                <a:spcPts val="0"/>
              </a:spcAft>
              <a:buSzPts val="1100"/>
              <a:buChar char="-"/>
            </a:pPr>
            <a:r>
              <a:rPr lang="en"/>
              <a:t>Where pitchers tend to get batters to hit the ball on the field</a:t>
            </a:r>
            <a:endParaRPr/>
          </a:p>
          <a:p>
            <a:pPr marL="457200" lvl="0" indent="-298450" algn="l" rtl="0">
              <a:spcBef>
                <a:spcPts val="0"/>
              </a:spcBef>
              <a:spcAft>
                <a:spcPts val="0"/>
              </a:spcAft>
              <a:buSzPts val="1100"/>
              <a:buChar char="-"/>
            </a:pPr>
            <a:r>
              <a:rPr lang="en">
                <a:solidFill>
                  <a:schemeClr val="dk1"/>
                </a:solidFill>
              </a:rPr>
              <a:t>We also account for the result of the at bat because that has an effect on the game situation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b29ee60423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b29ee60423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Danielle</a:t>
            </a:r>
            <a:endParaRPr/>
          </a:p>
          <a:p>
            <a:pPr marL="0" lvl="0" indent="0" algn="l" rtl="0">
              <a:spcBef>
                <a:spcPts val="0"/>
              </a:spcBef>
              <a:spcAft>
                <a:spcPts val="0"/>
              </a:spcAft>
              <a:buNone/>
            </a:pPr>
            <a:endParaRPr/>
          </a:p>
          <a:p>
            <a:pPr marL="0" lvl="0" indent="0" algn="l" rtl="0">
              <a:spcBef>
                <a:spcPts val="0"/>
              </a:spcBef>
              <a:spcAft>
                <a:spcPts val="0"/>
              </a:spcAft>
              <a:buNone/>
            </a:pPr>
            <a:r>
              <a:rPr lang="en"/>
              <a:t>Note: Ground Ball and Fly Ball clusters lean more towards a “neutral” class, but lean slightly in towards one direction</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final clusters are pitchers that as extreme fly ball, extreme ground ball, fly ball, ground ball</a:t>
            </a:r>
            <a:endParaRPr/>
          </a:p>
          <a:p>
            <a:pPr marL="457200" lvl="0" indent="-298450" algn="l" rtl="0">
              <a:spcBef>
                <a:spcPts val="0"/>
              </a:spcBef>
              <a:spcAft>
                <a:spcPts val="0"/>
              </a:spcAft>
              <a:buSzPts val="1100"/>
              <a:buChar char="-"/>
            </a:pPr>
            <a:r>
              <a:rPr lang="en"/>
              <a:t> From the topped % box plots, we can see that extreme gb pitchers tend to have a higher topped % which makes sense because they get the pitches under the bat</a:t>
            </a:r>
            <a:endParaRPr/>
          </a:p>
          <a:p>
            <a:pPr marL="457200" lvl="0" indent="-298450" algn="l" rtl="0">
              <a:spcBef>
                <a:spcPts val="0"/>
              </a:spcBef>
              <a:spcAft>
                <a:spcPts val="0"/>
              </a:spcAft>
              <a:buSzPts val="1100"/>
              <a:buChar char="-"/>
            </a:pPr>
            <a:r>
              <a:rPr lang="en"/>
              <a:t>same with fly ball pitchers and having a high under %, because that is what leads to fly balls and popups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Relatively uniform distribution among the pitcher classes as we see in the table</a:t>
            </a:r>
            <a:endParaRPr/>
          </a:p>
          <a:p>
            <a:pPr marL="457200" lvl="0" indent="-298450" algn="l" rtl="0">
              <a:spcBef>
                <a:spcPts val="0"/>
              </a:spcBef>
              <a:spcAft>
                <a:spcPts val="0"/>
              </a:spcAft>
              <a:buSzPts val="1100"/>
              <a:buChar char="-"/>
            </a:pPr>
            <a:r>
              <a:rPr lang="en"/>
              <a:t>The model was trained on both starters and relievers to get the archetype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b29ee60423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b29ee60423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Hunter</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Variables chosen show how pitchers get outs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Aggregated shadow zone from statcast pitch level data</a:t>
            </a:r>
            <a:endParaRPr>
              <a:solidFill>
                <a:schemeClr val="dk1"/>
              </a:solidFill>
            </a:endParaRPr>
          </a:p>
          <a:p>
            <a:pPr marL="0" lvl="0" indent="0" algn="l" rtl="0">
              <a:spcBef>
                <a:spcPts val="0"/>
              </a:spcBef>
              <a:spcAft>
                <a:spcPts val="0"/>
              </a:spcAft>
              <a:buNone/>
            </a:pPr>
            <a:r>
              <a:rPr lang="en"/>
              <a:t>Model was trained on starting and relief pitchers to get the archetype</a:t>
            </a:r>
            <a:endParaRPr/>
          </a:p>
          <a:p>
            <a:pPr marL="0" lvl="0" indent="0" algn="l" rtl="0">
              <a:spcBef>
                <a:spcPts val="0"/>
              </a:spcBef>
              <a:spcAft>
                <a:spcPts val="0"/>
              </a:spcAft>
              <a:buNone/>
            </a:pPr>
            <a:r>
              <a:rPr lang="en"/>
              <a:t>All other variables were from fangraphs</a:t>
            </a:r>
            <a:endParaRPr/>
          </a:p>
          <a:p>
            <a:pPr marL="0" lvl="0" indent="0" algn="l" rtl="0">
              <a:spcBef>
                <a:spcPts val="0"/>
              </a:spcBef>
              <a:spcAft>
                <a:spcPts val="0"/>
              </a:spcAft>
              <a:buNone/>
            </a:pPr>
            <a:r>
              <a:rPr lang="en"/>
              <a:t>Picture on the right shows statcasts definition of shadow zone</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b7cf86b3e6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b7cf86b3e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Hunter</a:t>
            </a:r>
            <a:endParaRPr/>
          </a:p>
          <a:p>
            <a:pPr marL="0" lvl="0" indent="0" algn="l" rtl="0">
              <a:spcBef>
                <a:spcPts val="0"/>
              </a:spcBef>
              <a:spcAft>
                <a:spcPts val="0"/>
              </a:spcAft>
              <a:buNone/>
            </a:pPr>
            <a:r>
              <a:rPr lang="en"/>
              <a:t>What the boxplot shows:</a:t>
            </a:r>
            <a:endParaRPr/>
          </a:p>
          <a:p>
            <a:pPr marL="457200" lvl="0" indent="-298450" algn="l" rtl="0">
              <a:spcBef>
                <a:spcPts val="0"/>
              </a:spcBef>
              <a:spcAft>
                <a:spcPts val="0"/>
              </a:spcAft>
              <a:buSzPts val="1100"/>
              <a:buChar char="-"/>
            </a:pPr>
            <a:r>
              <a:rPr lang="en"/>
              <a:t>Finesse and power pitchers have ways of striking batters out (power pitchers with swing and miss, finesse with called strikes); junk pitchers are those that tend not to strike batters out</a:t>
            </a:r>
            <a:endParaRPr/>
          </a:p>
          <a:p>
            <a:pPr marL="0" lvl="0" indent="0" algn="l" rtl="0">
              <a:spcBef>
                <a:spcPts val="0"/>
              </a:spcBef>
              <a:spcAft>
                <a:spcPts val="0"/>
              </a:spcAft>
              <a:buNone/>
            </a:pPr>
            <a:endParaRPr/>
          </a:p>
          <a:p>
            <a:pPr marL="0" lvl="0" indent="0" algn="l" rtl="0">
              <a:spcBef>
                <a:spcPts val="0"/>
              </a:spcBef>
              <a:spcAft>
                <a:spcPts val="0"/>
              </a:spcAft>
              <a:buNone/>
            </a:pPr>
            <a:r>
              <a:rPr lang="en"/>
              <a:t>Didn’t reverse walk scale - lower walk percentile equates to lower walk percentage</a:t>
            </a:r>
            <a:endParaRPr/>
          </a:p>
          <a:p>
            <a:pPr marL="0" lvl="0" indent="0" algn="l" rtl="0">
              <a:spcBef>
                <a:spcPts val="0"/>
              </a:spcBef>
              <a:spcAft>
                <a:spcPts val="0"/>
              </a:spcAft>
              <a:buNone/>
            </a:pPr>
            <a:r>
              <a:rPr lang="en"/>
              <a:t>Finesse pitchers not as prevalent, high amount of power in relievers, junk more likely to be in starter role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mt="91000"/>
          </a:blip>
          <a:srcRect b="19250"/>
          <a:stretch/>
        </p:blipFill>
        <p:spPr>
          <a:xfrm>
            <a:off x="0" y="0"/>
            <a:ext cx="9144001" cy="5143501"/>
          </a:xfrm>
          <a:prstGeom prst="rect">
            <a:avLst/>
          </a:prstGeom>
          <a:noFill/>
          <a:ln>
            <a:noFill/>
          </a:ln>
        </p:spPr>
      </p:pic>
      <p:sp>
        <p:nvSpPr>
          <p:cNvPr id="55" name="Google Shape;55;p13"/>
          <p:cNvSpPr/>
          <p:nvPr/>
        </p:nvSpPr>
        <p:spPr>
          <a:xfrm>
            <a:off x="168300" y="158550"/>
            <a:ext cx="8807400" cy="48264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56" name="Google Shape;56;p13"/>
          <p:cNvGrpSpPr/>
          <p:nvPr/>
        </p:nvGrpSpPr>
        <p:grpSpPr>
          <a:xfrm>
            <a:off x="7463466" y="4306213"/>
            <a:ext cx="1370734" cy="544675"/>
            <a:chOff x="7134666" y="4083088"/>
            <a:chExt cx="1370734" cy="544675"/>
          </a:xfrm>
        </p:grpSpPr>
        <p:grpSp>
          <p:nvGrpSpPr>
            <p:cNvPr id="57" name="Google Shape;57;p13"/>
            <p:cNvGrpSpPr/>
            <p:nvPr/>
          </p:nvGrpSpPr>
          <p:grpSpPr>
            <a:xfrm>
              <a:off x="7134666" y="4083088"/>
              <a:ext cx="1370734" cy="544675"/>
              <a:chOff x="7287111" y="4124781"/>
              <a:chExt cx="1884170" cy="787671"/>
            </a:xfrm>
          </p:grpSpPr>
          <p:pic>
            <p:nvPicPr>
              <p:cNvPr id="58" name="Google Shape;58;p13"/>
              <p:cNvPicPr preferRelativeResize="0"/>
              <p:nvPr/>
            </p:nvPicPr>
            <p:blipFill>
              <a:blip r:embed="rId4">
                <a:alphaModFix/>
              </a:blip>
              <a:stretch>
                <a:fillRect/>
              </a:stretch>
            </p:blipFill>
            <p:spPr>
              <a:xfrm>
                <a:off x="7287111" y="4187380"/>
                <a:ext cx="971868" cy="662474"/>
              </a:xfrm>
              <a:prstGeom prst="rect">
                <a:avLst/>
              </a:prstGeom>
              <a:noFill/>
              <a:ln>
                <a:noFill/>
              </a:ln>
            </p:spPr>
          </p:pic>
          <p:pic>
            <p:nvPicPr>
              <p:cNvPr id="59" name="Google Shape;59;p13"/>
              <p:cNvPicPr preferRelativeResize="0"/>
              <p:nvPr/>
            </p:nvPicPr>
            <p:blipFill>
              <a:blip r:embed="rId5">
                <a:alphaModFix/>
              </a:blip>
              <a:stretch>
                <a:fillRect/>
              </a:stretch>
            </p:blipFill>
            <p:spPr>
              <a:xfrm rot="10800000">
                <a:off x="8588601" y="4124781"/>
                <a:ext cx="582680" cy="787671"/>
              </a:xfrm>
              <a:prstGeom prst="rect">
                <a:avLst/>
              </a:prstGeom>
              <a:noFill/>
              <a:ln>
                <a:noFill/>
              </a:ln>
            </p:spPr>
          </p:pic>
        </p:grpSp>
        <p:sp>
          <p:nvSpPr>
            <p:cNvPr id="60" name="Google Shape;60;p13"/>
            <p:cNvSpPr txBox="1"/>
            <p:nvPr/>
          </p:nvSpPr>
          <p:spPr>
            <a:xfrm>
              <a:off x="7694125" y="4126375"/>
              <a:ext cx="528300" cy="45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Lexend"/>
                  <a:ea typeface="Lexend"/>
                  <a:cs typeface="Lexend"/>
                  <a:sym typeface="Lexend"/>
                </a:rPr>
                <a:t>X</a:t>
              </a:r>
              <a:endParaRPr b="1">
                <a:solidFill>
                  <a:schemeClr val="lt1"/>
                </a:solidFill>
                <a:latin typeface="Lexend"/>
                <a:ea typeface="Lexend"/>
                <a:cs typeface="Lexend"/>
                <a:sym typeface="Lexend"/>
              </a:endParaRPr>
            </a:p>
          </p:txBody>
        </p:sp>
      </p:grpSp>
      <p:sp>
        <p:nvSpPr>
          <p:cNvPr id="61" name="Google Shape;61;p13"/>
          <p:cNvSpPr/>
          <p:nvPr/>
        </p:nvSpPr>
        <p:spPr>
          <a:xfrm>
            <a:off x="861300" y="1478925"/>
            <a:ext cx="7421400" cy="2057700"/>
          </a:xfrm>
          <a:prstGeom prst="roundRect">
            <a:avLst>
              <a:gd name="adj" fmla="val 16667"/>
            </a:avLst>
          </a:prstGeom>
          <a:solidFill>
            <a:srgbClr val="EEEEEE">
              <a:alpha val="76730"/>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800" b="1">
              <a:solidFill>
                <a:srgbClr val="C6011F"/>
              </a:solidFill>
              <a:latin typeface="Lexend"/>
              <a:ea typeface="Lexend"/>
              <a:cs typeface="Lexend"/>
              <a:sym typeface="Lexend"/>
            </a:endParaRPr>
          </a:p>
          <a:p>
            <a:pPr marL="0" lvl="0" indent="0" algn="ctr" rtl="0">
              <a:spcBef>
                <a:spcPts val="0"/>
              </a:spcBef>
              <a:spcAft>
                <a:spcPts val="0"/>
              </a:spcAft>
              <a:buNone/>
            </a:pPr>
            <a:endParaRPr sz="2800" b="1">
              <a:solidFill>
                <a:srgbClr val="C6011F"/>
              </a:solidFill>
              <a:latin typeface="Lexend"/>
              <a:ea typeface="Lexend"/>
              <a:cs typeface="Lexend"/>
              <a:sym typeface="Lexend"/>
            </a:endParaRPr>
          </a:p>
          <a:p>
            <a:pPr marL="0" lvl="0" indent="0" algn="ctr" rtl="0">
              <a:spcBef>
                <a:spcPts val="0"/>
              </a:spcBef>
              <a:spcAft>
                <a:spcPts val="0"/>
              </a:spcAft>
              <a:buNone/>
            </a:pPr>
            <a:endParaRPr>
              <a:solidFill>
                <a:srgbClr val="C6011F"/>
              </a:solidFill>
              <a:latin typeface="Lexend"/>
              <a:ea typeface="Lexend"/>
              <a:cs typeface="Lexend"/>
              <a:sym typeface="Lexend"/>
            </a:endParaRPr>
          </a:p>
          <a:p>
            <a:pPr marL="0" lvl="0" indent="0" algn="ctr" rtl="0">
              <a:spcBef>
                <a:spcPts val="0"/>
              </a:spcBef>
              <a:spcAft>
                <a:spcPts val="0"/>
              </a:spcAft>
              <a:buNone/>
            </a:pPr>
            <a:endParaRPr>
              <a:solidFill>
                <a:srgbClr val="C6011F"/>
              </a:solidFill>
              <a:latin typeface="Lexend"/>
              <a:ea typeface="Lexend"/>
              <a:cs typeface="Lexend"/>
              <a:sym typeface="Lexend"/>
            </a:endParaRPr>
          </a:p>
          <a:p>
            <a:pPr marL="0" lvl="0" indent="0" algn="ctr" rtl="0">
              <a:spcBef>
                <a:spcPts val="0"/>
              </a:spcBef>
              <a:spcAft>
                <a:spcPts val="0"/>
              </a:spcAft>
              <a:buNone/>
            </a:pPr>
            <a:endParaRPr>
              <a:solidFill>
                <a:srgbClr val="C6011F"/>
              </a:solidFill>
              <a:latin typeface="Lexend"/>
              <a:ea typeface="Lexend"/>
              <a:cs typeface="Lexend"/>
              <a:sym typeface="Lexend"/>
            </a:endParaRPr>
          </a:p>
          <a:p>
            <a:pPr marL="0" lvl="0" indent="0" algn="ctr" rtl="0">
              <a:spcBef>
                <a:spcPts val="0"/>
              </a:spcBef>
              <a:spcAft>
                <a:spcPts val="0"/>
              </a:spcAft>
              <a:buNone/>
            </a:pPr>
            <a:r>
              <a:rPr lang="en">
                <a:solidFill>
                  <a:srgbClr val="C6011F"/>
                </a:solidFill>
                <a:latin typeface="Lexend"/>
                <a:ea typeface="Lexend"/>
                <a:cs typeface="Lexend"/>
                <a:sym typeface="Lexend"/>
              </a:rPr>
              <a:t>Nathan Backman, Jake Balek, Hunter Geise,</a:t>
            </a:r>
            <a:endParaRPr>
              <a:solidFill>
                <a:srgbClr val="C6011F"/>
              </a:solidFill>
              <a:latin typeface="Lexend"/>
              <a:ea typeface="Lexend"/>
              <a:cs typeface="Lexend"/>
              <a:sym typeface="Lexend"/>
            </a:endParaRPr>
          </a:p>
          <a:p>
            <a:pPr marL="0" lvl="0" indent="0" algn="ctr" rtl="0">
              <a:spcBef>
                <a:spcPts val="0"/>
              </a:spcBef>
              <a:spcAft>
                <a:spcPts val="0"/>
              </a:spcAft>
              <a:buNone/>
            </a:pPr>
            <a:r>
              <a:rPr lang="en">
                <a:solidFill>
                  <a:srgbClr val="C6011F"/>
                </a:solidFill>
                <a:latin typeface="Lexend"/>
                <a:ea typeface="Lexend"/>
                <a:cs typeface="Lexend"/>
                <a:sym typeface="Lexend"/>
              </a:rPr>
              <a:t>Danielle Napierski and Nolan Pittman</a:t>
            </a:r>
            <a:endParaRPr>
              <a:solidFill>
                <a:srgbClr val="C6011F"/>
              </a:solidFill>
              <a:latin typeface="Lexend"/>
              <a:ea typeface="Lexend"/>
              <a:cs typeface="Lexend"/>
              <a:sym typeface="Lexend"/>
            </a:endParaRPr>
          </a:p>
        </p:txBody>
      </p:sp>
      <p:sp>
        <p:nvSpPr>
          <p:cNvPr id="62" name="Google Shape;62;p13"/>
          <p:cNvSpPr/>
          <p:nvPr/>
        </p:nvSpPr>
        <p:spPr>
          <a:xfrm>
            <a:off x="1693838" y="1735800"/>
            <a:ext cx="5756320" cy="1175550"/>
          </a:xfrm>
          <a:prstGeom prst="rect">
            <a:avLst/>
          </a:prstGeom>
        </p:spPr>
        <p:txBody>
          <a:bodyPr>
            <a:prstTxWarp prst="textPlain">
              <a:avLst/>
            </a:prstTxWarp>
          </a:bodyPr>
          <a:lstStyle/>
          <a:p>
            <a:pPr lvl="0" algn="ctr"/>
            <a:r>
              <a:rPr b="1" i="0">
                <a:ln w="19050" cap="flat" cmpd="sng">
                  <a:solidFill>
                    <a:srgbClr val="C6011F"/>
                  </a:solidFill>
                  <a:prstDash val="solid"/>
                  <a:round/>
                  <a:headEnd type="none" w="sm" len="sm"/>
                  <a:tailEnd type="none" w="sm" len="sm"/>
                </a:ln>
                <a:solidFill>
                  <a:schemeClr val="lt1"/>
                </a:solidFill>
                <a:latin typeface="Lexend"/>
              </a:rPr>
              <a:t>2024 Cincinnati Reds Hackathon:</a:t>
            </a:r>
            <a:br>
              <a:rPr b="1" i="0">
                <a:ln w="19050" cap="flat" cmpd="sng">
                  <a:solidFill>
                    <a:srgbClr val="C6011F"/>
                  </a:solidFill>
                  <a:prstDash val="solid"/>
                  <a:round/>
                  <a:headEnd type="none" w="sm" len="sm"/>
                  <a:tailEnd type="none" w="sm" len="sm"/>
                </a:ln>
                <a:solidFill>
                  <a:schemeClr val="lt1"/>
                </a:solidFill>
                <a:latin typeface="Lexend"/>
              </a:rPr>
            </a:br>
            <a:r>
              <a:rPr b="1" i="0">
                <a:ln w="19050" cap="flat" cmpd="sng">
                  <a:solidFill>
                    <a:srgbClr val="C6011F"/>
                  </a:solidFill>
                  <a:prstDash val="solid"/>
                  <a:round/>
                  <a:headEnd type="none" w="sm" len="sm"/>
                  <a:tailEnd type="none" w="sm" len="sm"/>
                </a:ln>
                <a:solidFill>
                  <a:schemeClr val="lt1"/>
                </a:solidFill>
                <a:latin typeface="Lexend"/>
              </a:rPr>
              <a:t>MLB's Freaky Friday</a:t>
            </a:r>
            <a:br>
              <a:rPr b="1" i="0">
                <a:ln w="19050" cap="flat" cmpd="sng">
                  <a:solidFill>
                    <a:srgbClr val="C6011F"/>
                  </a:solidFill>
                  <a:prstDash val="solid"/>
                  <a:round/>
                  <a:headEnd type="none" w="sm" len="sm"/>
                  <a:tailEnd type="none" w="sm" len="sm"/>
                </a:ln>
                <a:solidFill>
                  <a:schemeClr val="lt1"/>
                </a:solidFill>
                <a:latin typeface="Lexend"/>
              </a:rPr>
            </a:br>
            <a:r>
              <a:rPr b="1" i="0">
                <a:ln w="19050" cap="flat" cmpd="sng">
                  <a:solidFill>
                    <a:srgbClr val="C6011F"/>
                  </a:solidFill>
                  <a:prstDash val="solid"/>
                  <a:round/>
                  <a:headEnd type="none" w="sm" len="sm"/>
                  <a:tailEnd type="none" w="sm" len="sm"/>
                </a:ln>
                <a:solidFill>
                  <a:schemeClr val="lt1"/>
                </a:solidFill>
                <a:latin typeface="Lexend"/>
              </a:rPr>
              <a:t>Pitcher Role Reversal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6011F"/>
        </a:solidFill>
        <a:effectLst/>
      </p:bgPr>
    </p:bg>
    <p:spTree>
      <p:nvGrpSpPr>
        <p:cNvPr id="1" name="Shape 180"/>
        <p:cNvGrpSpPr/>
        <p:nvPr/>
      </p:nvGrpSpPr>
      <p:grpSpPr>
        <a:xfrm>
          <a:off x="0" y="0"/>
          <a:ext cx="0" cy="0"/>
          <a:chOff x="0" y="0"/>
          <a:chExt cx="0" cy="0"/>
        </a:xfrm>
      </p:grpSpPr>
      <p:sp>
        <p:nvSpPr>
          <p:cNvPr id="181" name="Google Shape;181;p22"/>
          <p:cNvSpPr/>
          <p:nvPr/>
        </p:nvSpPr>
        <p:spPr>
          <a:xfrm>
            <a:off x="168300" y="158550"/>
            <a:ext cx="8807400" cy="48264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2" name="Google Shape;182;p22"/>
          <p:cNvSpPr txBox="1">
            <a:spLocks noGrp="1"/>
          </p:cNvSpPr>
          <p:nvPr>
            <p:ph type="title"/>
          </p:nvPr>
        </p:nvSpPr>
        <p:spPr>
          <a:xfrm>
            <a:off x="311700" y="445025"/>
            <a:ext cx="8546100" cy="7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chemeClr val="lt1"/>
                </a:solidFill>
                <a:latin typeface="Merriweather"/>
                <a:ea typeface="Merriweather"/>
                <a:cs typeface="Merriweather"/>
                <a:sym typeface="Merriweather"/>
              </a:rPr>
              <a:t>Reliever Role Cluster Model</a:t>
            </a:r>
            <a:endParaRPr sz="3000" b="1">
              <a:solidFill>
                <a:schemeClr val="lt1"/>
              </a:solidFill>
              <a:latin typeface="Merriweather"/>
              <a:ea typeface="Merriweather"/>
              <a:cs typeface="Merriweather"/>
              <a:sym typeface="Merriweather"/>
            </a:endParaRPr>
          </a:p>
        </p:txBody>
      </p:sp>
      <p:sp>
        <p:nvSpPr>
          <p:cNvPr id="183" name="Google Shape;183;p22"/>
          <p:cNvSpPr txBox="1">
            <a:spLocks noGrp="1"/>
          </p:cNvSpPr>
          <p:nvPr>
            <p:ph type="body" idx="1"/>
          </p:nvPr>
        </p:nvSpPr>
        <p:spPr>
          <a:xfrm>
            <a:off x="4643838" y="1510850"/>
            <a:ext cx="3999900" cy="3416400"/>
          </a:xfrm>
          <a:prstGeom prst="rect">
            <a:avLst/>
          </a:prstGeom>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1800">
                <a:solidFill>
                  <a:schemeClr val="lt1"/>
                </a:solidFill>
                <a:latin typeface="Merriweather"/>
                <a:ea typeface="Merriweather"/>
                <a:cs typeface="Merriweather"/>
                <a:sym typeface="Merriweather"/>
              </a:rPr>
              <a:t>Variables Used:</a:t>
            </a:r>
            <a:endParaRPr sz="1800">
              <a:solidFill>
                <a:schemeClr val="lt1"/>
              </a:solidFill>
              <a:latin typeface="Merriweather"/>
              <a:ea typeface="Merriweather"/>
              <a:cs typeface="Merriweather"/>
              <a:sym typeface="Merriweather"/>
            </a:endParaRPr>
          </a:p>
          <a:p>
            <a:pPr marL="457200" lvl="0" indent="-342900" algn="l" rtl="0">
              <a:lnSpc>
                <a:spcPct val="115000"/>
              </a:lnSpc>
              <a:spcBef>
                <a:spcPts val="1200"/>
              </a:spcBef>
              <a:spcAft>
                <a:spcPts val="0"/>
              </a:spcAft>
              <a:buClr>
                <a:schemeClr val="lt1"/>
              </a:buClr>
              <a:buSzPts val="1800"/>
              <a:buFont typeface="Merriweather"/>
              <a:buChar char="❖"/>
            </a:pPr>
            <a:r>
              <a:rPr lang="en" sz="1800">
                <a:solidFill>
                  <a:schemeClr val="lt1"/>
                </a:solidFill>
                <a:latin typeface="Merriweather"/>
                <a:ea typeface="Merriweather"/>
                <a:cs typeface="Merriweather"/>
                <a:sym typeface="Merriweather"/>
              </a:rPr>
              <a:t>Entrance Leverage Index</a:t>
            </a:r>
            <a:endParaRPr sz="1800">
              <a:solidFill>
                <a:schemeClr val="lt1"/>
              </a:solidFill>
              <a:latin typeface="Merriweather"/>
              <a:ea typeface="Merriweather"/>
              <a:cs typeface="Merriweather"/>
              <a:sym typeface="Merriweather"/>
            </a:endParaRPr>
          </a:p>
          <a:p>
            <a:pPr marL="457200" lvl="0" indent="-342900" algn="l" rtl="0">
              <a:lnSpc>
                <a:spcPct val="115000"/>
              </a:lnSpc>
              <a:spcBef>
                <a:spcPts val="0"/>
              </a:spcBef>
              <a:spcAft>
                <a:spcPts val="0"/>
              </a:spcAft>
              <a:buClr>
                <a:schemeClr val="lt1"/>
              </a:buClr>
              <a:buSzPts val="1800"/>
              <a:buFont typeface="Merriweather"/>
              <a:buChar char="❖"/>
            </a:pPr>
            <a:r>
              <a:rPr lang="en" sz="1800">
                <a:solidFill>
                  <a:schemeClr val="lt1"/>
                </a:solidFill>
                <a:latin typeface="Merriweather"/>
                <a:ea typeface="Merriweather"/>
                <a:cs typeface="Merriweather"/>
                <a:sym typeface="Merriweather"/>
              </a:rPr>
              <a:t>% Time Entering the Game with RISP</a:t>
            </a:r>
            <a:endParaRPr sz="1800">
              <a:solidFill>
                <a:schemeClr val="lt1"/>
              </a:solidFill>
              <a:latin typeface="Merriweather"/>
              <a:ea typeface="Merriweather"/>
              <a:cs typeface="Merriweather"/>
              <a:sym typeface="Merriweather"/>
            </a:endParaRPr>
          </a:p>
          <a:p>
            <a:pPr marL="457200" lvl="0" indent="-342900" algn="l" rtl="0">
              <a:lnSpc>
                <a:spcPct val="115000"/>
              </a:lnSpc>
              <a:spcBef>
                <a:spcPts val="0"/>
              </a:spcBef>
              <a:spcAft>
                <a:spcPts val="0"/>
              </a:spcAft>
              <a:buClr>
                <a:schemeClr val="lt1"/>
              </a:buClr>
              <a:buSzPts val="1800"/>
              <a:buFont typeface="Merriweather"/>
              <a:buChar char="❖"/>
            </a:pPr>
            <a:r>
              <a:rPr lang="en" sz="1800">
                <a:solidFill>
                  <a:schemeClr val="lt1"/>
                </a:solidFill>
                <a:latin typeface="Merriweather"/>
                <a:ea typeface="Merriweather"/>
                <a:cs typeface="Merriweather"/>
                <a:sym typeface="Merriweather"/>
              </a:rPr>
              <a:t>% Time Entering the Game with No One On and No Outs</a:t>
            </a:r>
            <a:endParaRPr sz="1800">
              <a:solidFill>
                <a:schemeClr val="lt1"/>
              </a:solidFill>
              <a:latin typeface="Merriweather"/>
              <a:ea typeface="Merriweather"/>
              <a:cs typeface="Merriweather"/>
              <a:sym typeface="Merriweather"/>
            </a:endParaRPr>
          </a:p>
          <a:p>
            <a:pPr marL="457200" lvl="0" indent="-342900" algn="l" rtl="0">
              <a:lnSpc>
                <a:spcPct val="115000"/>
              </a:lnSpc>
              <a:spcBef>
                <a:spcPts val="0"/>
              </a:spcBef>
              <a:spcAft>
                <a:spcPts val="0"/>
              </a:spcAft>
              <a:buClr>
                <a:schemeClr val="lt1"/>
              </a:buClr>
              <a:buSzPts val="1800"/>
              <a:buFont typeface="Merriweather"/>
              <a:buChar char="❖"/>
            </a:pPr>
            <a:r>
              <a:rPr lang="en" sz="1800">
                <a:solidFill>
                  <a:schemeClr val="lt1"/>
                </a:solidFill>
                <a:latin typeface="Merriweather"/>
                <a:ea typeface="Merriweather"/>
                <a:cs typeface="Merriweather"/>
                <a:sym typeface="Merriweather"/>
              </a:rPr>
              <a:t># of Batters Faced per Appearance</a:t>
            </a:r>
            <a:endParaRPr sz="1800">
              <a:solidFill>
                <a:schemeClr val="lt1"/>
              </a:solidFill>
              <a:latin typeface="Merriweather"/>
              <a:ea typeface="Merriweather"/>
              <a:cs typeface="Merriweather"/>
              <a:sym typeface="Merriweather"/>
            </a:endParaRPr>
          </a:p>
        </p:txBody>
      </p:sp>
      <p:pic>
        <p:nvPicPr>
          <p:cNvPr id="184" name="Google Shape;184;p22"/>
          <p:cNvPicPr preferRelativeResize="0"/>
          <p:nvPr/>
        </p:nvPicPr>
        <p:blipFill rotWithShape="1">
          <a:blip r:embed="rId3">
            <a:alphaModFix/>
          </a:blip>
          <a:srcRect l="8947" t="12395" r="24827"/>
          <a:stretch/>
        </p:blipFill>
        <p:spPr>
          <a:xfrm>
            <a:off x="425963" y="1510838"/>
            <a:ext cx="3959176" cy="2946725"/>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88"/>
        <p:cNvGrpSpPr/>
        <p:nvPr/>
      </p:nvGrpSpPr>
      <p:grpSpPr>
        <a:xfrm>
          <a:off x="0" y="0"/>
          <a:ext cx="0" cy="0"/>
          <a:chOff x="0" y="0"/>
          <a:chExt cx="0" cy="0"/>
        </a:xfrm>
      </p:grpSpPr>
      <p:sp>
        <p:nvSpPr>
          <p:cNvPr id="189" name="Google Shape;189;p23"/>
          <p:cNvSpPr/>
          <p:nvPr/>
        </p:nvSpPr>
        <p:spPr>
          <a:xfrm>
            <a:off x="168300" y="244925"/>
            <a:ext cx="8807400" cy="48264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0" name="Google Shape;190;p23"/>
          <p:cNvSpPr txBox="1">
            <a:spLocks noGrp="1"/>
          </p:cNvSpPr>
          <p:nvPr>
            <p:ph type="title"/>
          </p:nvPr>
        </p:nvSpPr>
        <p:spPr>
          <a:xfrm>
            <a:off x="311700" y="445025"/>
            <a:ext cx="3787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lt1"/>
                </a:solidFill>
                <a:latin typeface="Merriweather"/>
                <a:ea typeface="Merriweather"/>
                <a:cs typeface="Merriweather"/>
                <a:sym typeface="Merriweather"/>
              </a:rPr>
              <a:t>Reliever Role Results</a:t>
            </a:r>
            <a:endParaRPr b="1">
              <a:solidFill>
                <a:schemeClr val="lt1"/>
              </a:solidFill>
              <a:latin typeface="Merriweather"/>
              <a:ea typeface="Merriweather"/>
              <a:cs typeface="Merriweather"/>
              <a:sym typeface="Merriweather"/>
            </a:endParaRPr>
          </a:p>
        </p:txBody>
      </p:sp>
      <p:pic>
        <p:nvPicPr>
          <p:cNvPr id="191" name="Google Shape;191;p23"/>
          <p:cNvPicPr preferRelativeResize="0"/>
          <p:nvPr/>
        </p:nvPicPr>
        <p:blipFill rotWithShape="1">
          <a:blip r:embed="rId3">
            <a:alphaModFix/>
          </a:blip>
          <a:srcRect b="2978"/>
          <a:stretch/>
        </p:blipFill>
        <p:spPr>
          <a:xfrm>
            <a:off x="743125" y="1448529"/>
            <a:ext cx="4136275" cy="3300071"/>
          </a:xfrm>
          <a:prstGeom prst="rect">
            <a:avLst/>
          </a:prstGeom>
          <a:noFill/>
          <a:ln w="19050" cap="flat" cmpd="sng">
            <a:solidFill>
              <a:srgbClr val="000000"/>
            </a:solidFill>
            <a:prstDash val="solid"/>
            <a:round/>
            <a:headEnd type="none" w="sm" len="sm"/>
            <a:tailEnd type="none" w="sm" len="sm"/>
          </a:ln>
        </p:spPr>
      </p:pic>
      <p:sp>
        <p:nvSpPr>
          <p:cNvPr id="192" name="Google Shape;192;p23"/>
          <p:cNvSpPr txBox="1"/>
          <p:nvPr/>
        </p:nvSpPr>
        <p:spPr>
          <a:xfrm>
            <a:off x="1613363" y="1017722"/>
            <a:ext cx="2395800" cy="43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u="sng">
                <a:solidFill>
                  <a:schemeClr val="lt1"/>
                </a:solidFill>
                <a:latin typeface="Merriweather"/>
                <a:ea typeface="Merriweather"/>
                <a:cs typeface="Merriweather"/>
                <a:sym typeface="Merriweather"/>
              </a:rPr>
              <a:t>Final Clusters</a:t>
            </a:r>
            <a:endParaRPr sz="1800" u="sng">
              <a:solidFill>
                <a:schemeClr val="lt1"/>
              </a:solidFill>
              <a:latin typeface="Merriweather"/>
              <a:ea typeface="Merriweather"/>
              <a:cs typeface="Merriweather"/>
              <a:sym typeface="Merriweather"/>
            </a:endParaRPr>
          </a:p>
          <a:p>
            <a:pPr marL="0" lvl="0" indent="0" algn="l" rtl="0">
              <a:spcBef>
                <a:spcPts val="0"/>
              </a:spcBef>
              <a:spcAft>
                <a:spcPts val="0"/>
              </a:spcAft>
              <a:buNone/>
            </a:pPr>
            <a:endParaRPr sz="1800">
              <a:solidFill>
                <a:schemeClr val="lt1"/>
              </a:solidFill>
              <a:latin typeface="Merriweather"/>
              <a:ea typeface="Merriweather"/>
              <a:cs typeface="Merriweather"/>
              <a:sym typeface="Merriweather"/>
            </a:endParaRPr>
          </a:p>
        </p:txBody>
      </p:sp>
      <p:cxnSp>
        <p:nvCxnSpPr>
          <p:cNvPr id="193" name="Google Shape;193;p23"/>
          <p:cNvCxnSpPr/>
          <p:nvPr/>
        </p:nvCxnSpPr>
        <p:spPr>
          <a:xfrm>
            <a:off x="5332088" y="245975"/>
            <a:ext cx="0" cy="4824300"/>
          </a:xfrm>
          <a:prstGeom prst="straightConnector1">
            <a:avLst/>
          </a:prstGeom>
          <a:noFill/>
          <a:ln w="38100" cap="flat" cmpd="sng">
            <a:solidFill>
              <a:schemeClr val="lt1"/>
            </a:solidFill>
            <a:prstDash val="solid"/>
            <a:round/>
            <a:headEnd type="none" w="med" len="med"/>
            <a:tailEnd type="none" w="med" len="med"/>
          </a:ln>
        </p:spPr>
      </p:cxnSp>
      <p:pic>
        <p:nvPicPr>
          <p:cNvPr id="194" name="Google Shape;194;p23"/>
          <p:cNvPicPr preferRelativeResize="0"/>
          <p:nvPr/>
        </p:nvPicPr>
        <p:blipFill>
          <a:blip r:embed="rId4">
            <a:alphaModFix/>
          </a:blip>
          <a:stretch>
            <a:fillRect/>
          </a:stretch>
        </p:blipFill>
        <p:spPr>
          <a:xfrm>
            <a:off x="5564275" y="1855499"/>
            <a:ext cx="3380426" cy="1549012"/>
          </a:xfrm>
          <a:prstGeom prst="rect">
            <a:avLst/>
          </a:prstGeom>
          <a:noFill/>
          <a:ln>
            <a:noFill/>
          </a:ln>
        </p:spPr>
      </p:pic>
      <p:pic>
        <p:nvPicPr>
          <p:cNvPr id="195" name="Google Shape;195;p23"/>
          <p:cNvPicPr preferRelativeResize="0"/>
          <p:nvPr/>
        </p:nvPicPr>
        <p:blipFill>
          <a:blip r:embed="rId5">
            <a:alphaModFix/>
          </a:blip>
          <a:stretch>
            <a:fillRect/>
          </a:stretch>
        </p:blipFill>
        <p:spPr>
          <a:xfrm>
            <a:off x="5564275" y="282525"/>
            <a:ext cx="3380426" cy="1508062"/>
          </a:xfrm>
          <a:prstGeom prst="rect">
            <a:avLst/>
          </a:prstGeom>
          <a:noFill/>
          <a:ln>
            <a:noFill/>
          </a:ln>
        </p:spPr>
      </p:pic>
      <p:pic>
        <p:nvPicPr>
          <p:cNvPr id="196" name="Google Shape;196;p23"/>
          <p:cNvPicPr preferRelativeResize="0"/>
          <p:nvPr/>
        </p:nvPicPr>
        <p:blipFill>
          <a:blip r:embed="rId6">
            <a:alphaModFix/>
          </a:blip>
          <a:stretch>
            <a:fillRect/>
          </a:stretch>
        </p:blipFill>
        <p:spPr>
          <a:xfrm>
            <a:off x="5564275" y="3519373"/>
            <a:ext cx="3380424" cy="15178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16270"/>
        </a:solidFill>
        <a:effectLst/>
      </p:bgPr>
    </p:bg>
    <p:spTree>
      <p:nvGrpSpPr>
        <p:cNvPr id="1" name="Shape 200"/>
        <p:cNvGrpSpPr/>
        <p:nvPr/>
      </p:nvGrpSpPr>
      <p:grpSpPr>
        <a:xfrm>
          <a:off x="0" y="0"/>
          <a:ext cx="0" cy="0"/>
          <a:chOff x="0" y="0"/>
          <a:chExt cx="0" cy="0"/>
        </a:xfrm>
      </p:grpSpPr>
      <p:sp>
        <p:nvSpPr>
          <p:cNvPr id="201" name="Google Shape;201;p24"/>
          <p:cNvSpPr/>
          <p:nvPr/>
        </p:nvSpPr>
        <p:spPr>
          <a:xfrm>
            <a:off x="168300" y="158550"/>
            <a:ext cx="8807400" cy="48264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2" name="Google Shape;202;p24"/>
          <p:cNvSpPr txBox="1">
            <a:spLocks noGrp="1"/>
          </p:cNvSpPr>
          <p:nvPr>
            <p:ph type="title"/>
          </p:nvPr>
        </p:nvSpPr>
        <p:spPr>
          <a:xfrm>
            <a:off x="311700" y="445025"/>
            <a:ext cx="3695100" cy="9765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lt1"/>
                </a:solidFill>
                <a:latin typeface="Merriweather Black"/>
                <a:ea typeface="Merriweather Black"/>
                <a:cs typeface="Merriweather Black"/>
                <a:sym typeface="Merriweather Black"/>
              </a:rPr>
              <a:t>Success of Each Class in Different Roles</a:t>
            </a:r>
            <a:endParaRPr>
              <a:solidFill>
                <a:schemeClr val="lt1"/>
              </a:solidFill>
              <a:latin typeface="Merriweather Black"/>
              <a:ea typeface="Merriweather Black"/>
              <a:cs typeface="Merriweather Black"/>
              <a:sym typeface="Merriweather Black"/>
            </a:endParaRPr>
          </a:p>
        </p:txBody>
      </p:sp>
      <p:sp>
        <p:nvSpPr>
          <p:cNvPr id="203" name="Google Shape;203;p24"/>
          <p:cNvSpPr txBox="1"/>
          <p:nvPr/>
        </p:nvSpPr>
        <p:spPr>
          <a:xfrm>
            <a:off x="477450" y="1946400"/>
            <a:ext cx="3363600" cy="2006100"/>
          </a:xfrm>
          <a:prstGeom prst="rect">
            <a:avLst/>
          </a:prstGeom>
          <a:noFill/>
          <a:ln>
            <a:noFill/>
          </a:ln>
        </p:spPr>
        <p:txBody>
          <a:bodyPr spcFirstLastPara="1" wrap="square" lIns="91425" tIns="91425" rIns="91425" bIns="91425" anchor="t" anchorCtr="0">
            <a:noAutofit/>
          </a:bodyPr>
          <a:lstStyle/>
          <a:p>
            <a:pPr marL="457200" lvl="0" indent="-342900" algn="l" rtl="0">
              <a:spcBef>
                <a:spcPts val="1000"/>
              </a:spcBef>
              <a:spcAft>
                <a:spcPts val="0"/>
              </a:spcAft>
              <a:buClr>
                <a:schemeClr val="lt1"/>
              </a:buClr>
              <a:buSzPts val="1800"/>
              <a:buFont typeface="Merriweather"/>
              <a:buChar char="❖"/>
            </a:pPr>
            <a:r>
              <a:rPr lang="en" sz="1800">
                <a:solidFill>
                  <a:schemeClr val="lt1"/>
                </a:solidFill>
                <a:latin typeface="Merriweather"/>
                <a:ea typeface="Merriweather"/>
                <a:cs typeface="Merriweather"/>
                <a:sym typeface="Merriweather"/>
              </a:rPr>
              <a:t>Power pitchers are more effective in high leverage roles</a:t>
            </a:r>
            <a:endParaRPr sz="1800">
              <a:solidFill>
                <a:schemeClr val="lt1"/>
              </a:solidFill>
              <a:latin typeface="Merriweather"/>
              <a:ea typeface="Merriweather"/>
              <a:cs typeface="Merriweather"/>
              <a:sym typeface="Merriweather"/>
            </a:endParaRPr>
          </a:p>
          <a:p>
            <a:pPr marL="457200" lvl="0" indent="-342900" algn="l" rtl="0">
              <a:spcBef>
                <a:spcPts val="1000"/>
              </a:spcBef>
              <a:spcAft>
                <a:spcPts val="0"/>
              </a:spcAft>
              <a:buClr>
                <a:schemeClr val="lt1"/>
              </a:buClr>
              <a:buSzPts val="1800"/>
              <a:buFont typeface="Merriweather"/>
              <a:buChar char="❖"/>
            </a:pPr>
            <a:r>
              <a:rPr lang="en" sz="1800">
                <a:solidFill>
                  <a:schemeClr val="lt1"/>
                </a:solidFill>
                <a:latin typeface="Merriweather"/>
                <a:ea typeface="Merriweather"/>
                <a:cs typeface="Merriweather"/>
                <a:sym typeface="Merriweather"/>
              </a:rPr>
              <a:t>Extreme GB pitchers are more effective in the High Leverage Stopper role</a:t>
            </a:r>
            <a:endParaRPr sz="1800">
              <a:solidFill>
                <a:schemeClr val="lt1"/>
              </a:solidFill>
              <a:latin typeface="Merriweather"/>
              <a:ea typeface="Merriweather"/>
              <a:cs typeface="Merriweather"/>
              <a:sym typeface="Merriweather"/>
            </a:endParaRPr>
          </a:p>
        </p:txBody>
      </p:sp>
      <p:pic>
        <p:nvPicPr>
          <p:cNvPr id="204" name="Google Shape;204;p24"/>
          <p:cNvPicPr preferRelativeResize="0"/>
          <p:nvPr/>
        </p:nvPicPr>
        <p:blipFill>
          <a:blip r:embed="rId3">
            <a:alphaModFix/>
          </a:blip>
          <a:stretch>
            <a:fillRect/>
          </a:stretch>
        </p:blipFill>
        <p:spPr>
          <a:xfrm>
            <a:off x="4158150" y="158550"/>
            <a:ext cx="4826399" cy="4826399"/>
          </a:xfrm>
          <a:prstGeom prst="rect">
            <a:avLst/>
          </a:prstGeom>
          <a:noFill/>
          <a:ln>
            <a:noFill/>
          </a:ln>
        </p:spPr>
      </p:pic>
      <p:pic>
        <p:nvPicPr>
          <p:cNvPr id="205" name="Google Shape;205;p24"/>
          <p:cNvPicPr preferRelativeResize="0"/>
          <p:nvPr/>
        </p:nvPicPr>
        <p:blipFill>
          <a:blip r:embed="rId4">
            <a:alphaModFix/>
          </a:blip>
          <a:stretch>
            <a:fillRect/>
          </a:stretch>
        </p:blipFill>
        <p:spPr>
          <a:xfrm>
            <a:off x="7203450" y="399575"/>
            <a:ext cx="783500" cy="120025"/>
          </a:xfrm>
          <a:prstGeom prst="rect">
            <a:avLst/>
          </a:prstGeom>
          <a:noFill/>
          <a:ln>
            <a:noFill/>
          </a:ln>
        </p:spPr>
      </p:pic>
      <p:pic>
        <p:nvPicPr>
          <p:cNvPr id="206" name="Google Shape;206;p24"/>
          <p:cNvPicPr preferRelativeResize="0"/>
          <p:nvPr/>
        </p:nvPicPr>
        <p:blipFill>
          <a:blip r:embed="rId5">
            <a:alphaModFix/>
          </a:blip>
          <a:stretch>
            <a:fillRect/>
          </a:stretch>
        </p:blipFill>
        <p:spPr>
          <a:xfrm>
            <a:off x="6331000" y="399575"/>
            <a:ext cx="757655" cy="120025"/>
          </a:xfrm>
          <a:prstGeom prst="rect">
            <a:avLst/>
          </a:prstGeom>
          <a:noFill/>
          <a:ln>
            <a:noFill/>
          </a:ln>
        </p:spPr>
      </p:pic>
      <p:pic>
        <p:nvPicPr>
          <p:cNvPr id="207" name="Google Shape;207;p24"/>
          <p:cNvPicPr preferRelativeResize="0"/>
          <p:nvPr/>
        </p:nvPicPr>
        <p:blipFill>
          <a:blip r:embed="rId6">
            <a:alphaModFix/>
          </a:blip>
          <a:stretch>
            <a:fillRect/>
          </a:stretch>
        </p:blipFill>
        <p:spPr>
          <a:xfrm>
            <a:off x="6345750" y="1717850"/>
            <a:ext cx="728152" cy="120025"/>
          </a:xfrm>
          <a:prstGeom prst="rect">
            <a:avLst/>
          </a:prstGeom>
          <a:noFill/>
          <a:ln>
            <a:noFill/>
          </a:ln>
        </p:spPr>
      </p:pic>
      <p:pic>
        <p:nvPicPr>
          <p:cNvPr id="208" name="Google Shape;208;p24"/>
          <p:cNvPicPr preferRelativeResize="0"/>
          <p:nvPr/>
        </p:nvPicPr>
        <p:blipFill>
          <a:blip r:embed="rId7">
            <a:alphaModFix/>
          </a:blip>
          <a:stretch>
            <a:fillRect/>
          </a:stretch>
        </p:blipFill>
        <p:spPr>
          <a:xfrm>
            <a:off x="7207125" y="1717850"/>
            <a:ext cx="776162" cy="120025"/>
          </a:xfrm>
          <a:prstGeom prst="rect">
            <a:avLst/>
          </a:prstGeom>
          <a:noFill/>
          <a:ln>
            <a:noFill/>
          </a:ln>
        </p:spPr>
      </p:pic>
      <p:pic>
        <p:nvPicPr>
          <p:cNvPr id="209" name="Google Shape;209;p24"/>
          <p:cNvPicPr preferRelativeResize="0"/>
          <p:nvPr/>
        </p:nvPicPr>
        <p:blipFill>
          <a:blip r:embed="rId8">
            <a:alphaModFix/>
          </a:blip>
          <a:stretch>
            <a:fillRect/>
          </a:stretch>
        </p:blipFill>
        <p:spPr>
          <a:xfrm>
            <a:off x="7203450" y="3036125"/>
            <a:ext cx="783500" cy="120025"/>
          </a:xfrm>
          <a:prstGeom prst="rect">
            <a:avLst/>
          </a:prstGeom>
          <a:noFill/>
          <a:ln>
            <a:noFill/>
          </a:ln>
        </p:spPr>
      </p:pic>
      <p:pic>
        <p:nvPicPr>
          <p:cNvPr id="210" name="Google Shape;210;p24"/>
          <p:cNvPicPr preferRelativeResize="0"/>
          <p:nvPr/>
        </p:nvPicPr>
        <p:blipFill>
          <a:blip r:embed="rId9">
            <a:alphaModFix/>
          </a:blip>
          <a:stretch>
            <a:fillRect/>
          </a:stretch>
        </p:blipFill>
        <p:spPr>
          <a:xfrm>
            <a:off x="6321749" y="3036125"/>
            <a:ext cx="776150" cy="120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0E5E7"/>
        </a:solidFill>
        <a:effectLst/>
      </p:bgPr>
    </p:bg>
    <p:spTree>
      <p:nvGrpSpPr>
        <p:cNvPr id="1" name="Shape 214"/>
        <p:cNvGrpSpPr/>
        <p:nvPr/>
      </p:nvGrpSpPr>
      <p:grpSpPr>
        <a:xfrm>
          <a:off x="0" y="0"/>
          <a:ext cx="0" cy="0"/>
          <a:chOff x="0" y="0"/>
          <a:chExt cx="0" cy="0"/>
        </a:xfrm>
      </p:grpSpPr>
      <p:sp>
        <p:nvSpPr>
          <p:cNvPr id="215" name="Google Shape;215;p25"/>
          <p:cNvSpPr/>
          <p:nvPr/>
        </p:nvSpPr>
        <p:spPr>
          <a:xfrm>
            <a:off x="168300" y="158550"/>
            <a:ext cx="8807400" cy="48264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6" name="Google Shape;216;p25"/>
          <p:cNvSpPr/>
          <p:nvPr/>
        </p:nvSpPr>
        <p:spPr>
          <a:xfrm>
            <a:off x="1174612" y="944688"/>
            <a:ext cx="1504800" cy="466200"/>
          </a:xfrm>
          <a:prstGeom prst="roundRect">
            <a:avLst>
              <a:gd name="adj" fmla="val 16667"/>
            </a:avLst>
          </a:prstGeom>
          <a:solidFill>
            <a:srgbClr val="F15151">
              <a:alpha val="7987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erriweather"/>
              <a:ea typeface="Merriweather"/>
              <a:cs typeface="Merriweather"/>
              <a:sym typeface="Merriweather"/>
            </a:endParaRPr>
          </a:p>
        </p:txBody>
      </p:sp>
      <p:sp>
        <p:nvSpPr>
          <p:cNvPr id="217" name="Google Shape;217;p25"/>
          <p:cNvSpPr/>
          <p:nvPr/>
        </p:nvSpPr>
        <p:spPr>
          <a:xfrm>
            <a:off x="1223008" y="995679"/>
            <a:ext cx="1504800" cy="4662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Merriweather"/>
                <a:ea typeface="Merriweather"/>
                <a:cs typeface="Merriweather"/>
                <a:sym typeface="Merriweather"/>
              </a:rPr>
              <a:t>Closer</a:t>
            </a:r>
            <a:endParaRPr sz="1600">
              <a:latin typeface="Merriweather"/>
              <a:ea typeface="Merriweather"/>
              <a:cs typeface="Merriweather"/>
              <a:sym typeface="Merriweather"/>
            </a:endParaRPr>
          </a:p>
        </p:txBody>
      </p:sp>
      <p:sp>
        <p:nvSpPr>
          <p:cNvPr id="218" name="Google Shape;218;p25"/>
          <p:cNvSpPr txBox="1">
            <a:spLocks noGrp="1"/>
          </p:cNvSpPr>
          <p:nvPr>
            <p:ph type="title"/>
          </p:nvPr>
        </p:nvSpPr>
        <p:spPr>
          <a:xfrm>
            <a:off x="311700" y="3207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Merriweather"/>
                <a:ea typeface="Merriweather"/>
                <a:cs typeface="Merriweather"/>
                <a:sym typeface="Merriweather"/>
              </a:rPr>
              <a:t>Reliever Role Hierarchy</a:t>
            </a:r>
            <a:endParaRPr/>
          </a:p>
        </p:txBody>
      </p:sp>
      <p:sp>
        <p:nvSpPr>
          <p:cNvPr id="219" name="Google Shape;219;p25"/>
          <p:cNvSpPr/>
          <p:nvPr/>
        </p:nvSpPr>
        <p:spPr>
          <a:xfrm rot="5400000">
            <a:off x="3049525" y="996325"/>
            <a:ext cx="333900" cy="555300"/>
          </a:xfrm>
          <a:prstGeom prst="bentArrow">
            <a:avLst>
              <a:gd name="adj1" fmla="val 25000"/>
              <a:gd name="adj2" fmla="val 25000"/>
              <a:gd name="adj3" fmla="val 25000"/>
              <a:gd name="adj4" fmla="val 51735"/>
            </a:avLst>
          </a:prstGeom>
          <a:solidFill>
            <a:schemeClr val="lt1"/>
          </a:solidFill>
          <a:ln w="9525" cap="flat" cmpd="sng">
            <a:solidFill>
              <a:srgbClr val="F1515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0" name="Google Shape;220;p25"/>
          <p:cNvSpPr/>
          <p:nvPr/>
        </p:nvSpPr>
        <p:spPr>
          <a:xfrm>
            <a:off x="2183900" y="1539875"/>
            <a:ext cx="1553100" cy="517200"/>
          </a:xfrm>
          <a:prstGeom prst="roundRect">
            <a:avLst>
              <a:gd name="adj" fmla="val 16667"/>
            </a:avLst>
          </a:prstGeom>
          <a:solidFill>
            <a:srgbClr val="F15151">
              <a:alpha val="7987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erriweather"/>
              <a:ea typeface="Merriweather"/>
              <a:cs typeface="Merriweather"/>
              <a:sym typeface="Merriweather"/>
            </a:endParaRPr>
          </a:p>
        </p:txBody>
      </p:sp>
      <p:sp>
        <p:nvSpPr>
          <p:cNvPr id="221" name="Google Shape;221;p25"/>
          <p:cNvSpPr/>
          <p:nvPr/>
        </p:nvSpPr>
        <p:spPr>
          <a:xfrm>
            <a:off x="2233856" y="1596416"/>
            <a:ext cx="1553100" cy="5172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Merriweather"/>
                <a:ea typeface="Merriweather"/>
                <a:cs typeface="Merriweather"/>
                <a:sym typeface="Merriweather"/>
              </a:rPr>
              <a:t>High Leverage</a:t>
            </a:r>
            <a:endParaRPr sz="1600">
              <a:latin typeface="Merriweather"/>
              <a:ea typeface="Merriweather"/>
              <a:cs typeface="Merriweather"/>
              <a:sym typeface="Merriweather"/>
            </a:endParaRPr>
          </a:p>
        </p:txBody>
      </p:sp>
      <p:sp>
        <p:nvSpPr>
          <p:cNvPr id="222" name="Google Shape;222;p25"/>
          <p:cNvSpPr/>
          <p:nvPr/>
        </p:nvSpPr>
        <p:spPr>
          <a:xfrm>
            <a:off x="3247550" y="2214663"/>
            <a:ext cx="1553100" cy="517200"/>
          </a:xfrm>
          <a:prstGeom prst="roundRect">
            <a:avLst>
              <a:gd name="adj" fmla="val 16667"/>
            </a:avLst>
          </a:prstGeom>
          <a:solidFill>
            <a:srgbClr val="F15151">
              <a:alpha val="7987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erriweather"/>
              <a:ea typeface="Merriweather"/>
              <a:cs typeface="Merriweather"/>
              <a:sym typeface="Merriweather"/>
            </a:endParaRPr>
          </a:p>
        </p:txBody>
      </p:sp>
      <p:sp>
        <p:nvSpPr>
          <p:cNvPr id="223" name="Google Shape;223;p25"/>
          <p:cNvSpPr/>
          <p:nvPr/>
        </p:nvSpPr>
        <p:spPr>
          <a:xfrm>
            <a:off x="3297506" y="2271203"/>
            <a:ext cx="1553100" cy="5172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Merriweather"/>
                <a:ea typeface="Merriweather"/>
                <a:cs typeface="Merriweather"/>
                <a:sym typeface="Merriweather"/>
              </a:rPr>
              <a:t>Medium Leverage</a:t>
            </a:r>
            <a:endParaRPr sz="1600">
              <a:latin typeface="Merriweather"/>
              <a:ea typeface="Merriweather"/>
              <a:cs typeface="Merriweather"/>
              <a:sym typeface="Merriweather"/>
            </a:endParaRPr>
          </a:p>
        </p:txBody>
      </p:sp>
      <p:sp>
        <p:nvSpPr>
          <p:cNvPr id="224" name="Google Shape;224;p25"/>
          <p:cNvSpPr/>
          <p:nvPr/>
        </p:nvSpPr>
        <p:spPr>
          <a:xfrm>
            <a:off x="4311200" y="2891887"/>
            <a:ext cx="1553100" cy="517200"/>
          </a:xfrm>
          <a:prstGeom prst="roundRect">
            <a:avLst>
              <a:gd name="adj" fmla="val 16667"/>
            </a:avLst>
          </a:prstGeom>
          <a:solidFill>
            <a:srgbClr val="F15151">
              <a:alpha val="7987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erriweather"/>
              <a:ea typeface="Merriweather"/>
              <a:cs typeface="Merriweather"/>
              <a:sym typeface="Merriweather"/>
            </a:endParaRPr>
          </a:p>
        </p:txBody>
      </p:sp>
      <p:sp>
        <p:nvSpPr>
          <p:cNvPr id="225" name="Google Shape;225;p25"/>
          <p:cNvSpPr/>
          <p:nvPr/>
        </p:nvSpPr>
        <p:spPr>
          <a:xfrm>
            <a:off x="4361156" y="2948428"/>
            <a:ext cx="1553100" cy="5172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Merriweather"/>
                <a:ea typeface="Merriweather"/>
                <a:cs typeface="Merriweather"/>
                <a:sym typeface="Merriweather"/>
              </a:rPr>
              <a:t>Middle Relief</a:t>
            </a:r>
            <a:endParaRPr sz="1600">
              <a:latin typeface="Merriweather"/>
              <a:ea typeface="Merriweather"/>
              <a:cs typeface="Merriweather"/>
              <a:sym typeface="Merriweather"/>
            </a:endParaRPr>
          </a:p>
        </p:txBody>
      </p:sp>
      <p:sp>
        <p:nvSpPr>
          <p:cNvPr id="226" name="Google Shape;226;p25"/>
          <p:cNvSpPr/>
          <p:nvPr/>
        </p:nvSpPr>
        <p:spPr>
          <a:xfrm>
            <a:off x="6416200" y="4148638"/>
            <a:ext cx="1504800" cy="466200"/>
          </a:xfrm>
          <a:prstGeom prst="roundRect">
            <a:avLst>
              <a:gd name="adj" fmla="val 16667"/>
            </a:avLst>
          </a:prstGeom>
          <a:solidFill>
            <a:srgbClr val="F15151">
              <a:alpha val="7987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erriweather"/>
              <a:ea typeface="Merriweather"/>
              <a:cs typeface="Merriweather"/>
              <a:sym typeface="Merriweather"/>
            </a:endParaRPr>
          </a:p>
        </p:txBody>
      </p:sp>
      <p:sp>
        <p:nvSpPr>
          <p:cNvPr id="227" name="Google Shape;227;p25"/>
          <p:cNvSpPr/>
          <p:nvPr/>
        </p:nvSpPr>
        <p:spPr>
          <a:xfrm>
            <a:off x="6464595" y="4199619"/>
            <a:ext cx="1504800" cy="4662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Merriweather"/>
                <a:ea typeface="Merriweather"/>
                <a:cs typeface="Merriweather"/>
                <a:sym typeface="Merriweather"/>
              </a:rPr>
              <a:t>Mop-Up</a:t>
            </a:r>
            <a:endParaRPr sz="1600">
              <a:latin typeface="Merriweather"/>
              <a:ea typeface="Merriweather"/>
              <a:cs typeface="Merriweather"/>
              <a:sym typeface="Merriweather"/>
            </a:endParaRPr>
          </a:p>
        </p:txBody>
      </p:sp>
      <p:sp>
        <p:nvSpPr>
          <p:cNvPr id="228" name="Google Shape;228;p25"/>
          <p:cNvSpPr/>
          <p:nvPr/>
        </p:nvSpPr>
        <p:spPr>
          <a:xfrm>
            <a:off x="5374850" y="3562138"/>
            <a:ext cx="1504800" cy="466200"/>
          </a:xfrm>
          <a:prstGeom prst="roundRect">
            <a:avLst>
              <a:gd name="adj" fmla="val 16667"/>
            </a:avLst>
          </a:prstGeom>
          <a:solidFill>
            <a:srgbClr val="F15151">
              <a:alpha val="7987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erriweather"/>
              <a:ea typeface="Merriweather"/>
              <a:cs typeface="Merriweather"/>
              <a:sym typeface="Merriweather"/>
            </a:endParaRPr>
          </a:p>
        </p:txBody>
      </p:sp>
      <p:sp>
        <p:nvSpPr>
          <p:cNvPr id="229" name="Google Shape;229;p25"/>
          <p:cNvSpPr/>
          <p:nvPr/>
        </p:nvSpPr>
        <p:spPr>
          <a:xfrm>
            <a:off x="5423245" y="3613119"/>
            <a:ext cx="1504800" cy="4662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Merriweather"/>
                <a:ea typeface="Merriweather"/>
                <a:cs typeface="Merriweather"/>
                <a:sym typeface="Merriweather"/>
              </a:rPr>
              <a:t>Specialist</a:t>
            </a:r>
            <a:endParaRPr sz="1600">
              <a:latin typeface="Merriweather"/>
              <a:ea typeface="Merriweather"/>
              <a:cs typeface="Merriweather"/>
              <a:sym typeface="Merriweather"/>
            </a:endParaRPr>
          </a:p>
        </p:txBody>
      </p:sp>
      <p:sp>
        <p:nvSpPr>
          <p:cNvPr id="230" name="Google Shape;230;p25"/>
          <p:cNvSpPr/>
          <p:nvPr/>
        </p:nvSpPr>
        <p:spPr>
          <a:xfrm rot="5400000">
            <a:off x="4108550" y="1666575"/>
            <a:ext cx="333900" cy="555300"/>
          </a:xfrm>
          <a:prstGeom prst="bentArrow">
            <a:avLst>
              <a:gd name="adj1" fmla="val 25000"/>
              <a:gd name="adj2" fmla="val 25000"/>
              <a:gd name="adj3" fmla="val 25000"/>
              <a:gd name="adj4" fmla="val 51735"/>
            </a:avLst>
          </a:prstGeom>
          <a:solidFill>
            <a:schemeClr val="lt1"/>
          </a:solidFill>
          <a:ln w="9525" cap="flat" cmpd="sng">
            <a:solidFill>
              <a:srgbClr val="F1515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1" name="Google Shape;231;p25"/>
          <p:cNvSpPr/>
          <p:nvPr/>
        </p:nvSpPr>
        <p:spPr>
          <a:xfrm rot="5400000">
            <a:off x="5172200" y="2356325"/>
            <a:ext cx="333900" cy="555300"/>
          </a:xfrm>
          <a:prstGeom prst="bentArrow">
            <a:avLst>
              <a:gd name="adj1" fmla="val 25000"/>
              <a:gd name="adj2" fmla="val 25000"/>
              <a:gd name="adj3" fmla="val 25000"/>
              <a:gd name="adj4" fmla="val 51735"/>
            </a:avLst>
          </a:prstGeom>
          <a:solidFill>
            <a:schemeClr val="lt1"/>
          </a:solidFill>
          <a:ln w="9525" cap="flat" cmpd="sng">
            <a:solidFill>
              <a:srgbClr val="F1515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2" name="Google Shape;232;p25"/>
          <p:cNvSpPr/>
          <p:nvPr/>
        </p:nvSpPr>
        <p:spPr>
          <a:xfrm rot="5400000">
            <a:off x="6210875" y="2997250"/>
            <a:ext cx="333900" cy="555300"/>
          </a:xfrm>
          <a:prstGeom prst="bentArrow">
            <a:avLst>
              <a:gd name="adj1" fmla="val 25000"/>
              <a:gd name="adj2" fmla="val 25000"/>
              <a:gd name="adj3" fmla="val 25000"/>
              <a:gd name="adj4" fmla="val 51735"/>
            </a:avLst>
          </a:prstGeom>
          <a:solidFill>
            <a:schemeClr val="lt1"/>
          </a:solidFill>
          <a:ln w="9525" cap="flat" cmpd="sng">
            <a:solidFill>
              <a:srgbClr val="F1515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3" name="Google Shape;233;p25"/>
          <p:cNvSpPr/>
          <p:nvPr/>
        </p:nvSpPr>
        <p:spPr>
          <a:xfrm rot="5400000">
            <a:off x="7264075" y="3583750"/>
            <a:ext cx="333900" cy="555300"/>
          </a:xfrm>
          <a:prstGeom prst="bentArrow">
            <a:avLst>
              <a:gd name="adj1" fmla="val 25000"/>
              <a:gd name="adj2" fmla="val 25000"/>
              <a:gd name="adj3" fmla="val 25000"/>
              <a:gd name="adj4" fmla="val 51735"/>
            </a:avLst>
          </a:prstGeom>
          <a:solidFill>
            <a:schemeClr val="lt1"/>
          </a:solidFill>
          <a:ln w="9525" cap="flat" cmpd="sng">
            <a:solidFill>
              <a:srgbClr val="F1515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6011F"/>
        </a:solidFill>
        <a:effectLst/>
      </p:bgPr>
    </p:bg>
    <p:spTree>
      <p:nvGrpSpPr>
        <p:cNvPr id="1" name="Shape 237"/>
        <p:cNvGrpSpPr/>
        <p:nvPr/>
      </p:nvGrpSpPr>
      <p:grpSpPr>
        <a:xfrm>
          <a:off x="0" y="0"/>
          <a:ext cx="0" cy="0"/>
          <a:chOff x="0" y="0"/>
          <a:chExt cx="0" cy="0"/>
        </a:xfrm>
      </p:grpSpPr>
      <p:sp>
        <p:nvSpPr>
          <p:cNvPr id="238" name="Google Shape;238;p26"/>
          <p:cNvSpPr/>
          <p:nvPr/>
        </p:nvSpPr>
        <p:spPr>
          <a:xfrm>
            <a:off x="168300" y="158550"/>
            <a:ext cx="8807400" cy="48264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9" name="Google Shape;239;p26"/>
          <p:cNvSpPr txBox="1">
            <a:spLocks noGrp="1"/>
          </p:cNvSpPr>
          <p:nvPr>
            <p:ph type="title"/>
          </p:nvPr>
        </p:nvSpPr>
        <p:spPr>
          <a:xfrm>
            <a:off x="790838" y="308950"/>
            <a:ext cx="27885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chemeClr val="lt1"/>
                </a:solidFill>
                <a:latin typeface="Merriweather"/>
                <a:ea typeface="Merriweather"/>
                <a:cs typeface="Merriweather"/>
                <a:sym typeface="Merriweather"/>
              </a:rPr>
              <a:t>Trevor Williams</a:t>
            </a:r>
            <a:endParaRPr b="1">
              <a:solidFill>
                <a:schemeClr val="lt1"/>
              </a:solidFill>
              <a:latin typeface="Merriweather"/>
              <a:ea typeface="Merriweather"/>
              <a:cs typeface="Merriweather"/>
              <a:sym typeface="Merriweather"/>
            </a:endParaRPr>
          </a:p>
        </p:txBody>
      </p:sp>
      <p:sp>
        <p:nvSpPr>
          <p:cNvPr id="240" name="Google Shape;240;p26"/>
          <p:cNvSpPr/>
          <p:nvPr/>
        </p:nvSpPr>
        <p:spPr>
          <a:xfrm>
            <a:off x="4223538" y="3471288"/>
            <a:ext cx="696900" cy="355800"/>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1" name="Google Shape;241;p26"/>
          <p:cNvSpPr txBox="1"/>
          <p:nvPr/>
        </p:nvSpPr>
        <p:spPr>
          <a:xfrm>
            <a:off x="4809800" y="387450"/>
            <a:ext cx="3849900" cy="635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Merriweather"/>
                <a:ea typeface="Merriweather"/>
                <a:cs typeface="Merriweather"/>
                <a:sym typeface="Merriweather"/>
              </a:rPr>
              <a:t>2021 Class: Extreme GB Finesse</a:t>
            </a:r>
            <a:endParaRPr sz="1800">
              <a:solidFill>
                <a:schemeClr val="lt1"/>
              </a:solidFill>
              <a:latin typeface="Merriweather"/>
              <a:ea typeface="Merriweather"/>
              <a:cs typeface="Merriweather"/>
              <a:sym typeface="Merriweather"/>
            </a:endParaRPr>
          </a:p>
          <a:p>
            <a:pPr marL="0" lvl="0" indent="0" algn="l" rtl="0">
              <a:spcBef>
                <a:spcPts val="0"/>
              </a:spcBef>
              <a:spcAft>
                <a:spcPts val="0"/>
              </a:spcAft>
              <a:buClr>
                <a:schemeClr val="dk1"/>
              </a:buClr>
              <a:buSzPts val="1100"/>
              <a:buFont typeface="Arial"/>
              <a:buNone/>
            </a:pPr>
            <a:r>
              <a:rPr lang="en" sz="1800">
                <a:solidFill>
                  <a:schemeClr val="lt1"/>
                </a:solidFill>
                <a:latin typeface="Merriweather"/>
                <a:ea typeface="Merriweather"/>
                <a:cs typeface="Merriweather"/>
                <a:sym typeface="Merriweather"/>
              </a:rPr>
              <a:t>2022 Class: GB Finesse</a:t>
            </a:r>
            <a:endParaRPr sz="1800">
              <a:solidFill>
                <a:schemeClr val="lt1"/>
              </a:solidFill>
              <a:latin typeface="Merriweather"/>
              <a:ea typeface="Merriweather"/>
              <a:cs typeface="Merriweather"/>
              <a:sym typeface="Merriweather"/>
            </a:endParaRPr>
          </a:p>
        </p:txBody>
      </p:sp>
      <p:sp>
        <p:nvSpPr>
          <p:cNvPr id="242" name="Google Shape;242;p26"/>
          <p:cNvSpPr txBox="1"/>
          <p:nvPr/>
        </p:nvSpPr>
        <p:spPr>
          <a:xfrm>
            <a:off x="168300" y="1290200"/>
            <a:ext cx="4536000" cy="873000"/>
          </a:xfrm>
          <a:prstGeom prst="rect">
            <a:avLst/>
          </a:prstGeom>
          <a:noFill/>
          <a:ln>
            <a:noFill/>
          </a:ln>
        </p:spPr>
        <p:txBody>
          <a:bodyPr spcFirstLastPara="1" wrap="square" lIns="91425" tIns="91425" rIns="91425" bIns="91425" anchor="t" anchorCtr="0">
            <a:noAutofit/>
          </a:bodyPr>
          <a:lstStyle/>
          <a:p>
            <a:pPr marL="457200" lvl="0" indent="-317500" algn="l" rtl="0">
              <a:spcBef>
                <a:spcPts val="1000"/>
              </a:spcBef>
              <a:spcAft>
                <a:spcPts val="0"/>
              </a:spcAft>
              <a:buClr>
                <a:schemeClr val="lt1"/>
              </a:buClr>
              <a:buSzPts val="1400"/>
              <a:buFont typeface="Merriweather"/>
              <a:buChar char="❖"/>
            </a:pPr>
            <a:r>
              <a:rPr lang="en">
                <a:solidFill>
                  <a:schemeClr val="lt1"/>
                </a:solidFill>
                <a:latin typeface="Merriweather"/>
                <a:ea typeface="Merriweather"/>
                <a:cs typeface="Merriweather"/>
                <a:sym typeface="Merriweather"/>
              </a:rPr>
              <a:t>4.53 ERA, -0.2 bWAR w/ Cubs in 2021</a:t>
            </a:r>
            <a:endParaRPr>
              <a:solidFill>
                <a:schemeClr val="lt1"/>
              </a:solidFill>
              <a:latin typeface="Merriweather"/>
              <a:ea typeface="Merriweather"/>
              <a:cs typeface="Merriweather"/>
              <a:sym typeface="Merriweather"/>
            </a:endParaRPr>
          </a:p>
          <a:p>
            <a:pPr marL="457200" lvl="0" indent="-317500" algn="l" rtl="0">
              <a:spcBef>
                <a:spcPts val="1000"/>
              </a:spcBef>
              <a:spcAft>
                <a:spcPts val="0"/>
              </a:spcAft>
              <a:buClr>
                <a:schemeClr val="lt1"/>
              </a:buClr>
              <a:buSzPts val="1400"/>
              <a:buFont typeface="Merriweather"/>
              <a:buChar char="❖"/>
            </a:pPr>
            <a:r>
              <a:rPr lang="en">
                <a:solidFill>
                  <a:schemeClr val="lt1"/>
                </a:solidFill>
                <a:latin typeface="Merriweather"/>
                <a:ea typeface="Merriweather"/>
                <a:cs typeface="Merriweather"/>
                <a:sym typeface="Merriweather"/>
              </a:rPr>
              <a:t>-0.317 DRE as Mop-Up w/ Cubs</a:t>
            </a:r>
            <a:endParaRPr>
              <a:solidFill>
                <a:schemeClr val="lt1"/>
              </a:solidFill>
              <a:latin typeface="Merriweather"/>
              <a:ea typeface="Merriweather"/>
              <a:cs typeface="Merriweather"/>
              <a:sym typeface="Merriweather"/>
            </a:endParaRPr>
          </a:p>
          <a:p>
            <a:pPr marL="457200" lvl="0" indent="-317500" algn="l" rtl="0">
              <a:spcBef>
                <a:spcPts val="1000"/>
              </a:spcBef>
              <a:spcAft>
                <a:spcPts val="0"/>
              </a:spcAft>
              <a:buClr>
                <a:schemeClr val="lt1"/>
              </a:buClr>
              <a:buSzPts val="1400"/>
              <a:buFont typeface="Merriweather"/>
              <a:buChar char="❖"/>
            </a:pPr>
            <a:r>
              <a:rPr lang="en">
                <a:solidFill>
                  <a:schemeClr val="lt1"/>
                </a:solidFill>
                <a:latin typeface="Merriweather"/>
                <a:ea typeface="Merriweather"/>
                <a:cs typeface="Merriweather"/>
                <a:sym typeface="Merriweather"/>
              </a:rPr>
              <a:t>+0.924 DRE as Mop-Up w/ Mets</a:t>
            </a:r>
            <a:endParaRPr>
              <a:solidFill>
                <a:schemeClr val="lt1"/>
              </a:solidFill>
              <a:latin typeface="Merriweather"/>
              <a:ea typeface="Merriweather"/>
              <a:cs typeface="Merriweather"/>
              <a:sym typeface="Merriweather"/>
            </a:endParaRPr>
          </a:p>
        </p:txBody>
      </p:sp>
      <p:pic>
        <p:nvPicPr>
          <p:cNvPr id="243" name="Google Shape;243;p26"/>
          <p:cNvPicPr preferRelativeResize="0"/>
          <p:nvPr/>
        </p:nvPicPr>
        <p:blipFill>
          <a:blip r:embed="rId3">
            <a:alphaModFix/>
          </a:blip>
          <a:stretch>
            <a:fillRect/>
          </a:stretch>
        </p:blipFill>
        <p:spPr>
          <a:xfrm>
            <a:off x="790850" y="2571738"/>
            <a:ext cx="3232326" cy="2154876"/>
          </a:xfrm>
          <a:prstGeom prst="rect">
            <a:avLst/>
          </a:prstGeom>
          <a:noFill/>
          <a:ln w="9525" cap="flat" cmpd="sng">
            <a:solidFill>
              <a:schemeClr val="dk1"/>
            </a:solidFill>
            <a:prstDash val="solid"/>
            <a:round/>
            <a:headEnd type="none" w="sm" len="sm"/>
            <a:tailEnd type="none" w="sm" len="sm"/>
          </a:ln>
        </p:spPr>
      </p:pic>
      <p:pic>
        <p:nvPicPr>
          <p:cNvPr id="244" name="Google Shape;244;p26"/>
          <p:cNvPicPr preferRelativeResize="0"/>
          <p:nvPr/>
        </p:nvPicPr>
        <p:blipFill>
          <a:blip r:embed="rId4">
            <a:alphaModFix/>
          </a:blip>
          <a:stretch>
            <a:fillRect/>
          </a:stretch>
        </p:blipFill>
        <p:spPr>
          <a:xfrm>
            <a:off x="5120837" y="2570200"/>
            <a:ext cx="3227832" cy="2157983"/>
          </a:xfrm>
          <a:prstGeom prst="rect">
            <a:avLst/>
          </a:prstGeom>
          <a:noFill/>
          <a:ln w="9525" cap="flat" cmpd="sng">
            <a:solidFill>
              <a:schemeClr val="dk1"/>
            </a:solidFill>
            <a:prstDash val="solid"/>
            <a:round/>
            <a:headEnd type="none" w="sm" len="sm"/>
            <a:tailEnd type="none" w="sm" len="sm"/>
          </a:ln>
        </p:spPr>
      </p:pic>
      <p:sp>
        <p:nvSpPr>
          <p:cNvPr id="245" name="Google Shape;245;p26"/>
          <p:cNvSpPr txBox="1"/>
          <p:nvPr/>
        </p:nvSpPr>
        <p:spPr>
          <a:xfrm>
            <a:off x="4439700" y="1289425"/>
            <a:ext cx="4536000" cy="12339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1000"/>
              </a:spcBef>
              <a:spcAft>
                <a:spcPts val="0"/>
              </a:spcAft>
              <a:buClr>
                <a:schemeClr val="lt1"/>
              </a:buClr>
              <a:buSzPts val="1400"/>
              <a:buFont typeface="Merriweather"/>
              <a:buChar char="❖"/>
            </a:pPr>
            <a:r>
              <a:rPr lang="en">
                <a:solidFill>
                  <a:schemeClr val="lt1"/>
                </a:solidFill>
                <a:latin typeface="Merriweather"/>
                <a:ea typeface="Merriweather"/>
                <a:cs typeface="Merriweather"/>
                <a:sym typeface="Merriweather"/>
              </a:rPr>
              <a:t>-0.179 DRE in “stopper” situations w/ Mets</a:t>
            </a:r>
            <a:endParaRPr>
              <a:solidFill>
                <a:schemeClr val="lt1"/>
              </a:solidFill>
              <a:latin typeface="Merriweather"/>
              <a:ea typeface="Merriweather"/>
              <a:cs typeface="Merriweather"/>
              <a:sym typeface="Merriweather"/>
            </a:endParaRPr>
          </a:p>
          <a:p>
            <a:pPr marL="457200" lvl="0" indent="-317500" algn="l" rtl="0">
              <a:lnSpc>
                <a:spcPct val="100000"/>
              </a:lnSpc>
              <a:spcBef>
                <a:spcPts val="1000"/>
              </a:spcBef>
              <a:spcAft>
                <a:spcPts val="0"/>
              </a:spcAft>
              <a:buClr>
                <a:schemeClr val="lt1"/>
              </a:buClr>
              <a:buSzPts val="1400"/>
              <a:buFont typeface="Merriweather"/>
              <a:buChar char="❖"/>
            </a:pPr>
            <a:r>
              <a:rPr lang="en">
                <a:solidFill>
                  <a:schemeClr val="lt1"/>
                </a:solidFill>
                <a:latin typeface="Merriweather"/>
                <a:ea typeface="Merriweather"/>
                <a:cs typeface="Merriweather"/>
                <a:sym typeface="Merriweather"/>
              </a:rPr>
              <a:t>2.71 ERA, 0.5 bWAR w/ Mets in 2021</a:t>
            </a:r>
            <a:endParaRPr>
              <a:solidFill>
                <a:schemeClr val="lt1"/>
              </a:solidFill>
              <a:latin typeface="Merriweather"/>
              <a:ea typeface="Merriweather"/>
              <a:cs typeface="Merriweather"/>
              <a:sym typeface="Merriweather"/>
            </a:endParaRPr>
          </a:p>
          <a:p>
            <a:pPr marL="457200" lvl="0" indent="-317500" algn="l" rtl="0">
              <a:lnSpc>
                <a:spcPct val="100000"/>
              </a:lnSpc>
              <a:spcBef>
                <a:spcPts val="1000"/>
              </a:spcBef>
              <a:spcAft>
                <a:spcPts val="0"/>
              </a:spcAft>
              <a:buClr>
                <a:schemeClr val="lt1"/>
              </a:buClr>
              <a:buSzPts val="1400"/>
              <a:buFont typeface="Merriweather"/>
              <a:buChar char="❖"/>
            </a:pPr>
            <a:r>
              <a:rPr lang="en">
                <a:solidFill>
                  <a:schemeClr val="lt1"/>
                </a:solidFill>
                <a:latin typeface="Merriweather"/>
                <a:ea typeface="Merriweather"/>
                <a:cs typeface="Merriweather"/>
                <a:sym typeface="Merriweather"/>
              </a:rPr>
              <a:t>3.88 ERA, 1.4 bWAR w/ Mets in 2022</a:t>
            </a:r>
            <a:endParaRPr>
              <a:solidFill>
                <a:schemeClr val="lt1"/>
              </a:solidFill>
              <a:latin typeface="Merriweather"/>
              <a:ea typeface="Merriweather"/>
              <a:cs typeface="Merriweather"/>
              <a:sym typeface="Merriweather"/>
            </a:endParaRPr>
          </a:p>
        </p:txBody>
      </p:sp>
      <p:sp>
        <p:nvSpPr>
          <p:cNvPr id="246" name="Google Shape;246;p26"/>
          <p:cNvSpPr/>
          <p:nvPr/>
        </p:nvSpPr>
        <p:spPr>
          <a:xfrm>
            <a:off x="5933225" y="3362313"/>
            <a:ext cx="1553100" cy="517200"/>
          </a:xfrm>
          <a:prstGeom prst="roundRect">
            <a:avLst>
              <a:gd name="adj" fmla="val 16667"/>
            </a:avLst>
          </a:prstGeom>
          <a:solidFill>
            <a:srgbClr val="F15151">
              <a:alpha val="7987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erriweather"/>
              <a:ea typeface="Merriweather"/>
              <a:cs typeface="Merriweather"/>
              <a:sym typeface="Merriweather"/>
            </a:endParaRPr>
          </a:p>
        </p:txBody>
      </p:sp>
      <p:sp>
        <p:nvSpPr>
          <p:cNvPr id="247" name="Google Shape;247;p26"/>
          <p:cNvSpPr/>
          <p:nvPr/>
        </p:nvSpPr>
        <p:spPr>
          <a:xfrm>
            <a:off x="5983181" y="3418853"/>
            <a:ext cx="1553100" cy="5172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Merriweather"/>
                <a:ea typeface="Merriweather"/>
                <a:cs typeface="Merriweather"/>
                <a:sym typeface="Merriweather"/>
              </a:rPr>
              <a:t>Medium Leverage</a:t>
            </a:r>
            <a:endParaRPr sz="1600">
              <a:latin typeface="Merriweather"/>
              <a:ea typeface="Merriweather"/>
              <a:cs typeface="Merriweather"/>
              <a:sym typeface="Merriweather"/>
            </a:endParaRPr>
          </a:p>
        </p:txBody>
      </p:sp>
      <p:sp>
        <p:nvSpPr>
          <p:cNvPr id="248" name="Google Shape;248;p26"/>
          <p:cNvSpPr/>
          <p:nvPr/>
        </p:nvSpPr>
        <p:spPr>
          <a:xfrm>
            <a:off x="1607625" y="3390600"/>
            <a:ext cx="1504800" cy="466200"/>
          </a:xfrm>
          <a:prstGeom prst="roundRect">
            <a:avLst>
              <a:gd name="adj" fmla="val 16667"/>
            </a:avLst>
          </a:prstGeom>
          <a:solidFill>
            <a:srgbClr val="F15151">
              <a:alpha val="7987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erriweather"/>
              <a:ea typeface="Merriweather"/>
              <a:cs typeface="Merriweather"/>
              <a:sym typeface="Merriweather"/>
            </a:endParaRPr>
          </a:p>
        </p:txBody>
      </p:sp>
      <p:sp>
        <p:nvSpPr>
          <p:cNvPr id="249" name="Google Shape;249;p26"/>
          <p:cNvSpPr/>
          <p:nvPr/>
        </p:nvSpPr>
        <p:spPr>
          <a:xfrm>
            <a:off x="1656020" y="3441581"/>
            <a:ext cx="1504800" cy="4662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Merriweather"/>
                <a:ea typeface="Merriweather"/>
                <a:cs typeface="Merriweather"/>
                <a:sym typeface="Merriweather"/>
              </a:rPr>
              <a:t>Mop-Up</a:t>
            </a:r>
            <a:endParaRPr sz="1600">
              <a:latin typeface="Merriweather"/>
              <a:ea typeface="Merriweather"/>
              <a:cs typeface="Merriweather"/>
              <a:sym typeface="Merriweath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95959"/>
        </a:solidFill>
        <a:effectLst/>
      </p:bgPr>
    </p:bg>
    <p:spTree>
      <p:nvGrpSpPr>
        <p:cNvPr id="1" name="Shape 253"/>
        <p:cNvGrpSpPr/>
        <p:nvPr/>
      </p:nvGrpSpPr>
      <p:grpSpPr>
        <a:xfrm>
          <a:off x="0" y="0"/>
          <a:ext cx="0" cy="0"/>
          <a:chOff x="0" y="0"/>
          <a:chExt cx="0" cy="0"/>
        </a:xfrm>
      </p:grpSpPr>
      <p:sp>
        <p:nvSpPr>
          <p:cNvPr id="254" name="Google Shape;254;p27"/>
          <p:cNvSpPr/>
          <p:nvPr/>
        </p:nvSpPr>
        <p:spPr>
          <a:xfrm>
            <a:off x="168300" y="158550"/>
            <a:ext cx="8807400" cy="48264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5" name="Google Shape;255;p27"/>
          <p:cNvSpPr txBox="1">
            <a:spLocks noGrp="1"/>
          </p:cNvSpPr>
          <p:nvPr>
            <p:ph type="title"/>
          </p:nvPr>
        </p:nvSpPr>
        <p:spPr>
          <a:xfrm>
            <a:off x="795350" y="335100"/>
            <a:ext cx="23355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chemeClr val="lt1"/>
                </a:solidFill>
                <a:latin typeface="Merriweather"/>
                <a:ea typeface="Merriweather"/>
                <a:cs typeface="Merriweather"/>
                <a:sym typeface="Merriweather"/>
              </a:rPr>
              <a:t>Josh Taylor</a:t>
            </a:r>
            <a:endParaRPr b="1">
              <a:solidFill>
                <a:schemeClr val="lt1"/>
              </a:solidFill>
              <a:latin typeface="Merriweather"/>
              <a:ea typeface="Merriweather"/>
              <a:cs typeface="Merriweather"/>
              <a:sym typeface="Merriweather"/>
            </a:endParaRPr>
          </a:p>
        </p:txBody>
      </p:sp>
      <p:sp>
        <p:nvSpPr>
          <p:cNvPr id="256" name="Google Shape;256;p27"/>
          <p:cNvSpPr txBox="1"/>
          <p:nvPr/>
        </p:nvSpPr>
        <p:spPr>
          <a:xfrm>
            <a:off x="4809750" y="508500"/>
            <a:ext cx="3849900" cy="399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Merriweather"/>
                <a:ea typeface="Merriweather"/>
                <a:cs typeface="Merriweather"/>
                <a:sym typeface="Merriweather"/>
              </a:rPr>
              <a:t>2023 Class: Extreme GB Power</a:t>
            </a:r>
            <a:endParaRPr sz="1800">
              <a:solidFill>
                <a:schemeClr val="lt1"/>
              </a:solidFill>
              <a:latin typeface="Merriweather"/>
              <a:ea typeface="Merriweather"/>
              <a:cs typeface="Merriweather"/>
              <a:sym typeface="Merriweather"/>
            </a:endParaRPr>
          </a:p>
        </p:txBody>
      </p:sp>
      <p:sp>
        <p:nvSpPr>
          <p:cNvPr id="257" name="Google Shape;257;p27"/>
          <p:cNvSpPr txBox="1"/>
          <p:nvPr/>
        </p:nvSpPr>
        <p:spPr>
          <a:xfrm>
            <a:off x="168300" y="1354313"/>
            <a:ext cx="4338900" cy="732600"/>
          </a:xfrm>
          <a:prstGeom prst="rect">
            <a:avLst/>
          </a:prstGeom>
          <a:noFill/>
          <a:ln>
            <a:noFill/>
          </a:ln>
        </p:spPr>
        <p:txBody>
          <a:bodyPr spcFirstLastPara="1" wrap="square" lIns="91425" tIns="91425" rIns="91425" bIns="91425" anchor="t" anchorCtr="0">
            <a:noAutofit/>
          </a:bodyPr>
          <a:lstStyle/>
          <a:p>
            <a:pPr marL="457200" lvl="0" indent="-317500" algn="l" rtl="0">
              <a:spcBef>
                <a:spcPts val="1000"/>
              </a:spcBef>
              <a:spcAft>
                <a:spcPts val="0"/>
              </a:spcAft>
              <a:buClr>
                <a:schemeClr val="lt1"/>
              </a:buClr>
              <a:buSzPts val="1400"/>
              <a:buFont typeface="Merriweather"/>
              <a:buChar char="❖"/>
            </a:pPr>
            <a:r>
              <a:rPr lang="en">
                <a:solidFill>
                  <a:schemeClr val="lt1"/>
                </a:solidFill>
                <a:latin typeface="Merriweather"/>
                <a:ea typeface="Merriweather"/>
                <a:cs typeface="Merriweather"/>
                <a:sym typeface="Merriweather"/>
              </a:rPr>
              <a:t>+0.158 DRE in Mop-Up w/ Royals in 2023</a:t>
            </a:r>
            <a:endParaRPr>
              <a:solidFill>
                <a:schemeClr val="lt1"/>
              </a:solidFill>
              <a:latin typeface="Merriweather"/>
              <a:ea typeface="Merriweather"/>
              <a:cs typeface="Merriweather"/>
              <a:sym typeface="Merriweather"/>
            </a:endParaRPr>
          </a:p>
          <a:p>
            <a:pPr marL="457200" lvl="0" indent="-317500" algn="l" rtl="0">
              <a:spcBef>
                <a:spcPts val="1000"/>
              </a:spcBef>
              <a:spcAft>
                <a:spcPts val="0"/>
              </a:spcAft>
              <a:buClr>
                <a:schemeClr val="lt1"/>
              </a:buClr>
              <a:buSzPts val="1400"/>
              <a:buFont typeface="Merriweather"/>
              <a:buChar char="❖"/>
            </a:pPr>
            <a:r>
              <a:rPr lang="en">
                <a:solidFill>
                  <a:schemeClr val="lt1"/>
                </a:solidFill>
                <a:latin typeface="Merriweather"/>
                <a:ea typeface="Merriweather"/>
                <a:cs typeface="Merriweather"/>
                <a:sym typeface="Merriweather"/>
              </a:rPr>
              <a:t>8.15 ERA and -0.5 bWAR</a:t>
            </a:r>
            <a:endParaRPr>
              <a:solidFill>
                <a:schemeClr val="lt1"/>
              </a:solidFill>
              <a:latin typeface="Merriweather"/>
              <a:ea typeface="Merriweather"/>
              <a:cs typeface="Merriweather"/>
              <a:sym typeface="Merriweather"/>
            </a:endParaRPr>
          </a:p>
        </p:txBody>
      </p:sp>
      <p:sp>
        <p:nvSpPr>
          <p:cNvPr id="258" name="Google Shape;258;p27"/>
          <p:cNvSpPr txBox="1"/>
          <p:nvPr/>
        </p:nvSpPr>
        <p:spPr>
          <a:xfrm>
            <a:off x="4503000" y="1327800"/>
            <a:ext cx="4463400" cy="819600"/>
          </a:xfrm>
          <a:prstGeom prst="rect">
            <a:avLst/>
          </a:prstGeom>
          <a:noFill/>
          <a:ln>
            <a:noFill/>
          </a:ln>
        </p:spPr>
        <p:txBody>
          <a:bodyPr spcFirstLastPara="1" wrap="square" lIns="91425" tIns="91425" rIns="91425" bIns="91425" anchor="t" anchorCtr="0">
            <a:noAutofit/>
          </a:bodyPr>
          <a:lstStyle/>
          <a:p>
            <a:pPr marL="457200" lvl="0" indent="-317500" algn="l" rtl="0">
              <a:spcBef>
                <a:spcPts val="1000"/>
              </a:spcBef>
              <a:spcAft>
                <a:spcPts val="0"/>
              </a:spcAft>
              <a:buClr>
                <a:schemeClr val="lt1"/>
              </a:buClr>
              <a:buSzPts val="1400"/>
              <a:buFont typeface="Merriweather"/>
              <a:buChar char="❖"/>
            </a:pPr>
            <a:r>
              <a:rPr lang="en">
                <a:solidFill>
                  <a:schemeClr val="lt1"/>
                </a:solidFill>
                <a:latin typeface="Merriweather"/>
                <a:ea typeface="Merriweather"/>
                <a:cs typeface="Merriweather"/>
                <a:sym typeface="Merriweather"/>
              </a:rPr>
              <a:t>Mop-Up Extreme GB Power: +4.664 DRE</a:t>
            </a:r>
            <a:endParaRPr>
              <a:solidFill>
                <a:schemeClr val="lt1"/>
              </a:solidFill>
              <a:latin typeface="Merriweather"/>
              <a:ea typeface="Merriweather"/>
              <a:cs typeface="Merriweather"/>
              <a:sym typeface="Merriweather"/>
            </a:endParaRPr>
          </a:p>
          <a:p>
            <a:pPr marL="457200" lvl="0" indent="-317500" algn="l" rtl="0">
              <a:spcBef>
                <a:spcPts val="1000"/>
              </a:spcBef>
              <a:spcAft>
                <a:spcPts val="0"/>
              </a:spcAft>
              <a:buClr>
                <a:schemeClr val="lt1"/>
              </a:buClr>
              <a:buSzPts val="1400"/>
              <a:buFont typeface="Merriweather"/>
              <a:buChar char="❖"/>
            </a:pPr>
            <a:r>
              <a:rPr lang="en">
                <a:solidFill>
                  <a:schemeClr val="lt1"/>
                </a:solidFill>
                <a:latin typeface="Merriweather"/>
                <a:ea typeface="Merriweather"/>
                <a:cs typeface="Merriweather"/>
                <a:sym typeface="Merriweather"/>
              </a:rPr>
              <a:t>Specialist Extreme GB Power: +1.340 DRE</a:t>
            </a:r>
            <a:endParaRPr>
              <a:solidFill>
                <a:schemeClr val="lt1"/>
              </a:solidFill>
              <a:latin typeface="Merriweather"/>
              <a:ea typeface="Merriweather"/>
              <a:cs typeface="Merriweather"/>
              <a:sym typeface="Merriweather"/>
            </a:endParaRPr>
          </a:p>
        </p:txBody>
      </p:sp>
      <p:pic>
        <p:nvPicPr>
          <p:cNvPr id="259" name="Google Shape;259;p27"/>
          <p:cNvPicPr preferRelativeResize="0"/>
          <p:nvPr/>
        </p:nvPicPr>
        <p:blipFill>
          <a:blip r:embed="rId3">
            <a:alphaModFix/>
          </a:blip>
          <a:stretch>
            <a:fillRect/>
          </a:stretch>
        </p:blipFill>
        <p:spPr>
          <a:xfrm>
            <a:off x="5120800" y="2533413"/>
            <a:ext cx="3227832" cy="2157984"/>
          </a:xfrm>
          <a:prstGeom prst="rect">
            <a:avLst/>
          </a:prstGeom>
          <a:noFill/>
          <a:ln w="9525" cap="flat" cmpd="sng">
            <a:solidFill>
              <a:schemeClr val="dk1"/>
            </a:solidFill>
            <a:prstDash val="solid"/>
            <a:round/>
            <a:headEnd type="none" w="sm" len="sm"/>
            <a:tailEnd type="none" w="sm" len="sm"/>
          </a:ln>
        </p:spPr>
      </p:pic>
      <p:pic>
        <p:nvPicPr>
          <p:cNvPr id="260" name="Google Shape;260;p27"/>
          <p:cNvPicPr preferRelativeResize="0"/>
          <p:nvPr/>
        </p:nvPicPr>
        <p:blipFill>
          <a:blip r:embed="rId4">
            <a:alphaModFix/>
          </a:blip>
          <a:stretch>
            <a:fillRect/>
          </a:stretch>
        </p:blipFill>
        <p:spPr>
          <a:xfrm>
            <a:off x="795359" y="2533425"/>
            <a:ext cx="3227834" cy="2157975"/>
          </a:xfrm>
          <a:prstGeom prst="rect">
            <a:avLst/>
          </a:prstGeom>
          <a:noFill/>
          <a:ln w="9525" cap="flat" cmpd="sng">
            <a:solidFill>
              <a:schemeClr val="dk1"/>
            </a:solidFill>
            <a:prstDash val="solid"/>
            <a:round/>
            <a:headEnd type="none" w="sm" len="sm"/>
            <a:tailEnd type="none" w="sm" len="sm"/>
          </a:ln>
        </p:spPr>
      </p:pic>
      <p:sp>
        <p:nvSpPr>
          <p:cNvPr id="261" name="Google Shape;261;p27"/>
          <p:cNvSpPr/>
          <p:nvPr/>
        </p:nvSpPr>
        <p:spPr>
          <a:xfrm>
            <a:off x="4223550" y="3472838"/>
            <a:ext cx="696900" cy="3558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chemeClr val="dk1"/>
              </a:highlight>
            </a:endParaRPr>
          </a:p>
        </p:txBody>
      </p:sp>
      <p:sp>
        <p:nvSpPr>
          <p:cNvPr id="262" name="Google Shape;262;p27"/>
          <p:cNvSpPr/>
          <p:nvPr/>
        </p:nvSpPr>
        <p:spPr>
          <a:xfrm>
            <a:off x="1632675" y="3392150"/>
            <a:ext cx="1504800" cy="466200"/>
          </a:xfrm>
          <a:prstGeom prst="roundRect">
            <a:avLst>
              <a:gd name="adj" fmla="val 16667"/>
            </a:avLst>
          </a:prstGeom>
          <a:solidFill>
            <a:srgbClr val="F15151">
              <a:alpha val="7987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erriweather"/>
              <a:ea typeface="Merriweather"/>
              <a:cs typeface="Merriweather"/>
              <a:sym typeface="Merriweather"/>
            </a:endParaRPr>
          </a:p>
        </p:txBody>
      </p:sp>
      <p:sp>
        <p:nvSpPr>
          <p:cNvPr id="263" name="Google Shape;263;p27"/>
          <p:cNvSpPr/>
          <p:nvPr/>
        </p:nvSpPr>
        <p:spPr>
          <a:xfrm>
            <a:off x="1681070" y="3443131"/>
            <a:ext cx="1504800" cy="4662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Merriweather"/>
                <a:ea typeface="Merriweather"/>
                <a:cs typeface="Merriweather"/>
                <a:sym typeface="Merriweather"/>
              </a:rPr>
              <a:t>Mop-Up</a:t>
            </a:r>
            <a:endParaRPr sz="1600">
              <a:latin typeface="Merriweather"/>
              <a:ea typeface="Merriweather"/>
              <a:cs typeface="Merriweather"/>
              <a:sym typeface="Merriweather"/>
            </a:endParaRPr>
          </a:p>
        </p:txBody>
      </p:sp>
      <p:sp>
        <p:nvSpPr>
          <p:cNvPr id="264" name="Google Shape;264;p27"/>
          <p:cNvSpPr/>
          <p:nvPr/>
        </p:nvSpPr>
        <p:spPr>
          <a:xfrm>
            <a:off x="6006525" y="3417638"/>
            <a:ext cx="1504800" cy="466200"/>
          </a:xfrm>
          <a:prstGeom prst="roundRect">
            <a:avLst>
              <a:gd name="adj" fmla="val 16667"/>
            </a:avLst>
          </a:prstGeom>
          <a:solidFill>
            <a:srgbClr val="F15151">
              <a:alpha val="7987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erriweather"/>
              <a:ea typeface="Merriweather"/>
              <a:cs typeface="Merriweather"/>
              <a:sym typeface="Merriweather"/>
            </a:endParaRPr>
          </a:p>
        </p:txBody>
      </p:sp>
      <p:sp>
        <p:nvSpPr>
          <p:cNvPr id="265" name="Google Shape;265;p27"/>
          <p:cNvSpPr/>
          <p:nvPr/>
        </p:nvSpPr>
        <p:spPr>
          <a:xfrm>
            <a:off x="6054920" y="3468619"/>
            <a:ext cx="1504800" cy="4662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Merriweather"/>
                <a:ea typeface="Merriweather"/>
                <a:cs typeface="Merriweather"/>
                <a:sym typeface="Merriweather"/>
              </a:rPr>
              <a:t>Specialist</a:t>
            </a:r>
            <a:endParaRPr sz="1600">
              <a:latin typeface="Merriweather"/>
              <a:ea typeface="Merriweather"/>
              <a:cs typeface="Merriweather"/>
              <a:sym typeface="Merriweath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16270"/>
        </a:solidFill>
        <a:effectLst/>
      </p:bgPr>
    </p:bg>
    <p:spTree>
      <p:nvGrpSpPr>
        <p:cNvPr id="1" name="Shape 269"/>
        <p:cNvGrpSpPr/>
        <p:nvPr/>
      </p:nvGrpSpPr>
      <p:grpSpPr>
        <a:xfrm>
          <a:off x="0" y="0"/>
          <a:ext cx="0" cy="0"/>
          <a:chOff x="0" y="0"/>
          <a:chExt cx="0" cy="0"/>
        </a:xfrm>
      </p:grpSpPr>
      <p:sp>
        <p:nvSpPr>
          <p:cNvPr id="270" name="Google Shape;270;p28"/>
          <p:cNvSpPr/>
          <p:nvPr/>
        </p:nvSpPr>
        <p:spPr>
          <a:xfrm>
            <a:off x="168300" y="158550"/>
            <a:ext cx="8807400" cy="48264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1" name="Google Shape;271;p28"/>
          <p:cNvSpPr txBox="1">
            <a:spLocks noGrp="1"/>
          </p:cNvSpPr>
          <p:nvPr>
            <p:ph type="title"/>
          </p:nvPr>
        </p:nvSpPr>
        <p:spPr>
          <a:xfrm>
            <a:off x="986388" y="292650"/>
            <a:ext cx="2072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solidFill>
                  <a:schemeClr val="lt1"/>
                </a:solidFill>
                <a:latin typeface="Merriweather"/>
                <a:ea typeface="Merriweather"/>
                <a:cs typeface="Merriweather"/>
                <a:sym typeface="Merriweather"/>
              </a:rPr>
              <a:t>Lucas Sims</a:t>
            </a:r>
            <a:endParaRPr b="1">
              <a:solidFill>
                <a:schemeClr val="lt1"/>
              </a:solidFill>
              <a:latin typeface="Merriweather"/>
              <a:ea typeface="Merriweather"/>
              <a:cs typeface="Merriweather"/>
              <a:sym typeface="Merriweather"/>
            </a:endParaRPr>
          </a:p>
          <a:p>
            <a:pPr marL="0" lvl="0" indent="0" algn="l" rtl="0">
              <a:spcBef>
                <a:spcPts val="0"/>
              </a:spcBef>
              <a:spcAft>
                <a:spcPts val="0"/>
              </a:spcAft>
              <a:buNone/>
            </a:pPr>
            <a:endParaRPr>
              <a:latin typeface="Merriweather Black"/>
              <a:ea typeface="Merriweather Black"/>
              <a:cs typeface="Merriweather Black"/>
              <a:sym typeface="Merriweather Black"/>
            </a:endParaRPr>
          </a:p>
        </p:txBody>
      </p:sp>
      <p:pic>
        <p:nvPicPr>
          <p:cNvPr id="272" name="Google Shape;272;p28"/>
          <p:cNvPicPr preferRelativeResize="0"/>
          <p:nvPr/>
        </p:nvPicPr>
        <p:blipFill rotWithShape="1">
          <a:blip r:embed="rId3">
            <a:alphaModFix/>
          </a:blip>
          <a:srcRect l="11182"/>
          <a:stretch/>
        </p:blipFill>
        <p:spPr>
          <a:xfrm>
            <a:off x="5126338" y="2571738"/>
            <a:ext cx="3227832" cy="2157983"/>
          </a:xfrm>
          <a:prstGeom prst="rect">
            <a:avLst/>
          </a:prstGeom>
          <a:noFill/>
          <a:ln w="9525" cap="flat" cmpd="sng">
            <a:solidFill>
              <a:schemeClr val="dk1"/>
            </a:solidFill>
            <a:prstDash val="solid"/>
            <a:round/>
            <a:headEnd type="none" w="sm" len="sm"/>
            <a:tailEnd type="none" w="sm" len="sm"/>
          </a:ln>
        </p:spPr>
      </p:pic>
      <p:sp>
        <p:nvSpPr>
          <p:cNvPr id="273" name="Google Shape;273;p28"/>
          <p:cNvSpPr txBox="1"/>
          <p:nvPr/>
        </p:nvSpPr>
        <p:spPr>
          <a:xfrm>
            <a:off x="5000563" y="438150"/>
            <a:ext cx="3631800" cy="4449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Merriweather"/>
                <a:ea typeface="Merriweather"/>
                <a:cs typeface="Merriweather"/>
                <a:sym typeface="Merriweather"/>
              </a:rPr>
              <a:t>2023 Class: Extreme FB Power</a:t>
            </a:r>
            <a:endParaRPr sz="1800">
              <a:solidFill>
                <a:schemeClr val="lt1"/>
              </a:solidFill>
              <a:latin typeface="Merriweather"/>
              <a:ea typeface="Merriweather"/>
              <a:cs typeface="Merriweather"/>
              <a:sym typeface="Merriweather"/>
            </a:endParaRPr>
          </a:p>
        </p:txBody>
      </p:sp>
      <p:sp>
        <p:nvSpPr>
          <p:cNvPr id="274" name="Google Shape;274;p28"/>
          <p:cNvSpPr/>
          <p:nvPr/>
        </p:nvSpPr>
        <p:spPr>
          <a:xfrm>
            <a:off x="4223550" y="3472838"/>
            <a:ext cx="696900" cy="3558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chemeClr val="dk1"/>
              </a:highlight>
            </a:endParaRPr>
          </a:p>
        </p:txBody>
      </p:sp>
      <p:sp>
        <p:nvSpPr>
          <p:cNvPr id="275" name="Google Shape;275;p28"/>
          <p:cNvSpPr txBox="1"/>
          <p:nvPr/>
        </p:nvSpPr>
        <p:spPr>
          <a:xfrm>
            <a:off x="374250" y="1171800"/>
            <a:ext cx="3849300" cy="1093500"/>
          </a:xfrm>
          <a:prstGeom prst="rect">
            <a:avLst/>
          </a:prstGeom>
          <a:noFill/>
          <a:ln>
            <a:noFill/>
          </a:ln>
        </p:spPr>
        <p:txBody>
          <a:bodyPr spcFirstLastPara="1" wrap="square" lIns="91425" tIns="91425" rIns="91425" bIns="91425" anchor="t" anchorCtr="0">
            <a:noAutofit/>
          </a:bodyPr>
          <a:lstStyle/>
          <a:p>
            <a:pPr marL="457200" lvl="0" indent="-317500" algn="l" rtl="0">
              <a:spcBef>
                <a:spcPts val="1000"/>
              </a:spcBef>
              <a:spcAft>
                <a:spcPts val="0"/>
              </a:spcAft>
              <a:buClr>
                <a:schemeClr val="lt1"/>
              </a:buClr>
              <a:buSzPts val="1400"/>
              <a:buFont typeface="Merriweather"/>
              <a:buChar char="❖"/>
            </a:pPr>
            <a:r>
              <a:rPr lang="en">
                <a:solidFill>
                  <a:schemeClr val="lt1"/>
                </a:solidFill>
                <a:latin typeface="Merriweather"/>
                <a:ea typeface="Merriweather"/>
                <a:cs typeface="Merriweather"/>
                <a:sym typeface="Merriweather"/>
              </a:rPr>
              <a:t>+4.747 DRE as HLS w/ Reds in 2023</a:t>
            </a:r>
            <a:endParaRPr>
              <a:solidFill>
                <a:schemeClr val="lt1"/>
              </a:solidFill>
              <a:latin typeface="Merriweather"/>
              <a:ea typeface="Merriweather"/>
              <a:cs typeface="Merriweather"/>
              <a:sym typeface="Merriweather"/>
            </a:endParaRPr>
          </a:p>
          <a:p>
            <a:pPr marL="457200" lvl="0" indent="-317500" algn="l" rtl="0">
              <a:spcBef>
                <a:spcPts val="1000"/>
              </a:spcBef>
              <a:spcAft>
                <a:spcPts val="0"/>
              </a:spcAft>
              <a:buClr>
                <a:schemeClr val="lt1"/>
              </a:buClr>
              <a:buSzPts val="1400"/>
              <a:buFont typeface="Merriweather"/>
              <a:buChar char="❖"/>
            </a:pPr>
            <a:r>
              <a:rPr lang="en">
                <a:solidFill>
                  <a:schemeClr val="lt1"/>
                </a:solidFill>
                <a:latin typeface="Merriweather"/>
                <a:ea typeface="Merriweather"/>
                <a:cs typeface="Merriweather"/>
                <a:sym typeface="Merriweather"/>
              </a:rPr>
              <a:t>3.10 ERA and 1.8 bWAR</a:t>
            </a:r>
            <a:endParaRPr>
              <a:solidFill>
                <a:schemeClr val="lt1"/>
              </a:solidFill>
              <a:latin typeface="Merriweather"/>
              <a:ea typeface="Merriweather"/>
              <a:cs typeface="Merriweather"/>
              <a:sym typeface="Merriweather"/>
            </a:endParaRPr>
          </a:p>
          <a:p>
            <a:pPr marL="457200" lvl="0" indent="-317500" algn="l" rtl="0">
              <a:spcBef>
                <a:spcPts val="1000"/>
              </a:spcBef>
              <a:spcAft>
                <a:spcPts val="0"/>
              </a:spcAft>
              <a:buClr>
                <a:schemeClr val="lt1"/>
              </a:buClr>
              <a:buSzPts val="1400"/>
              <a:buFont typeface="Merriweather"/>
              <a:buChar char="❖"/>
            </a:pPr>
            <a:r>
              <a:rPr lang="en">
                <a:solidFill>
                  <a:schemeClr val="lt1"/>
                </a:solidFill>
                <a:latin typeface="Merriweather"/>
                <a:ea typeface="Merriweather"/>
                <a:cs typeface="Merriweather"/>
                <a:sym typeface="Merriweather"/>
              </a:rPr>
              <a:t>12 Meltdowns</a:t>
            </a:r>
            <a:endParaRPr>
              <a:solidFill>
                <a:schemeClr val="lt1"/>
              </a:solidFill>
              <a:latin typeface="Merriweather"/>
              <a:ea typeface="Merriweather"/>
              <a:cs typeface="Merriweather"/>
              <a:sym typeface="Merriweather"/>
            </a:endParaRPr>
          </a:p>
        </p:txBody>
      </p:sp>
      <p:sp>
        <p:nvSpPr>
          <p:cNvPr id="276" name="Google Shape;276;p28"/>
          <p:cNvSpPr txBox="1"/>
          <p:nvPr/>
        </p:nvSpPr>
        <p:spPr>
          <a:xfrm>
            <a:off x="4820800" y="1313400"/>
            <a:ext cx="3941400" cy="951900"/>
          </a:xfrm>
          <a:prstGeom prst="rect">
            <a:avLst/>
          </a:prstGeom>
          <a:noFill/>
          <a:ln>
            <a:noFill/>
          </a:ln>
        </p:spPr>
        <p:txBody>
          <a:bodyPr spcFirstLastPara="1" wrap="square" lIns="91425" tIns="91425" rIns="91425" bIns="91425" anchor="t" anchorCtr="0">
            <a:noAutofit/>
          </a:bodyPr>
          <a:lstStyle/>
          <a:p>
            <a:pPr marL="457200" lvl="0" indent="-317500" algn="l" rtl="0">
              <a:spcBef>
                <a:spcPts val="1000"/>
              </a:spcBef>
              <a:spcAft>
                <a:spcPts val="0"/>
              </a:spcAft>
              <a:buClr>
                <a:schemeClr val="lt1"/>
              </a:buClr>
              <a:buSzPts val="1400"/>
              <a:buFont typeface="Merriweather"/>
              <a:buChar char="❖"/>
            </a:pPr>
            <a:r>
              <a:rPr lang="en">
                <a:solidFill>
                  <a:schemeClr val="lt1"/>
                </a:solidFill>
                <a:latin typeface="Merriweather"/>
                <a:ea typeface="Merriweather"/>
                <a:cs typeface="Merriweather"/>
                <a:sym typeface="Merriweather"/>
              </a:rPr>
              <a:t>+4.382 DRE in “stopper” situations</a:t>
            </a:r>
            <a:endParaRPr>
              <a:solidFill>
                <a:schemeClr val="lt1"/>
              </a:solidFill>
              <a:latin typeface="Merriweather"/>
              <a:ea typeface="Merriweather"/>
              <a:cs typeface="Merriweather"/>
              <a:sym typeface="Merriweather"/>
            </a:endParaRPr>
          </a:p>
          <a:p>
            <a:pPr marL="457200" lvl="0" indent="-317500" algn="l" rtl="0">
              <a:spcBef>
                <a:spcPts val="1000"/>
              </a:spcBef>
              <a:spcAft>
                <a:spcPts val="0"/>
              </a:spcAft>
              <a:buClr>
                <a:schemeClr val="lt1"/>
              </a:buClr>
              <a:buSzPts val="1400"/>
              <a:buFont typeface="Merriweather"/>
              <a:buChar char="❖"/>
            </a:pPr>
            <a:r>
              <a:rPr lang="en">
                <a:solidFill>
                  <a:schemeClr val="lt1"/>
                </a:solidFill>
                <a:latin typeface="Merriweather"/>
                <a:ea typeface="Merriweather"/>
                <a:cs typeface="Merriweather"/>
                <a:sym typeface="Merriweather"/>
              </a:rPr>
              <a:t>MR Extreme FB Power: -4.831 DRE</a:t>
            </a:r>
            <a:endParaRPr>
              <a:solidFill>
                <a:schemeClr val="lt1"/>
              </a:solidFill>
              <a:latin typeface="Merriweather"/>
              <a:ea typeface="Merriweather"/>
              <a:cs typeface="Merriweather"/>
              <a:sym typeface="Merriweather"/>
            </a:endParaRPr>
          </a:p>
        </p:txBody>
      </p:sp>
      <p:pic>
        <p:nvPicPr>
          <p:cNvPr id="277" name="Google Shape;277;p28"/>
          <p:cNvPicPr preferRelativeResize="0"/>
          <p:nvPr/>
        </p:nvPicPr>
        <p:blipFill rotWithShape="1">
          <a:blip r:embed="rId4">
            <a:alphaModFix/>
          </a:blip>
          <a:srcRect l="11218" r="14735"/>
          <a:stretch/>
        </p:blipFill>
        <p:spPr>
          <a:xfrm>
            <a:off x="789825" y="2571750"/>
            <a:ext cx="3227825" cy="2157975"/>
          </a:xfrm>
          <a:prstGeom prst="rect">
            <a:avLst/>
          </a:prstGeom>
          <a:noFill/>
          <a:ln w="9525" cap="flat" cmpd="sng">
            <a:solidFill>
              <a:schemeClr val="dk1"/>
            </a:solidFill>
            <a:prstDash val="solid"/>
            <a:round/>
            <a:headEnd type="none" w="sm" len="sm"/>
            <a:tailEnd type="none" w="sm" len="sm"/>
          </a:ln>
        </p:spPr>
      </p:pic>
      <p:sp>
        <p:nvSpPr>
          <p:cNvPr id="278" name="Google Shape;278;p28"/>
          <p:cNvSpPr/>
          <p:nvPr/>
        </p:nvSpPr>
        <p:spPr>
          <a:xfrm>
            <a:off x="1602213" y="3363875"/>
            <a:ext cx="1553100" cy="517200"/>
          </a:xfrm>
          <a:prstGeom prst="roundRect">
            <a:avLst>
              <a:gd name="adj" fmla="val 16667"/>
            </a:avLst>
          </a:prstGeom>
          <a:solidFill>
            <a:srgbClr val="F15151">
              <a:alpha val="7987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erriweather"/>
              <a:ea typeface="Merriweather"/>
              <a:cs typeface="Merriweather"/>
              <a:sym typeface="Merriweather"/>
            </a:endParaRPr>
          </a:p>
        </p:txBody>
      </p:sp>
      <p:sp>
        <p:nvSpPr>
          <p:cNvPr id="279" name="Google Shape;279;p28"/>
          <p:cNvSpPr/>
          <p:nvPr/>
        </p:nvSpPr>
        <p:spPr>
          <a:xfrm>
            <a:off x="1652169" y="3420416"/>
            <a:ext cx="1553100" cy="5172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Merriweather"/>
                <a:ea typeface="Merriweather"/>
                <a:cs typeface="Merriweather"/>
                <a:sym typeface="Merriweather"/>
              </a:rPr>
              <a:t>High Leverage</a:t>
            </a:r>
            <a:endParaRPr sz="1600">
              <a:latin typeface="Merriweather"/>
              <a:ea typeface="Merriweather"/>
              <a:cs typeface="Merriweather"/>
              <a:sym typeface="Merriweather"/>
            </a:endParaRPr>
          </a:p>
        </p:txBody>
      </p:sp>
      <p:sp>
        <p:nvSpPr>
          <p:cNvPr id="280" name="Google Shape;280;p28"/>
          <p:cNvSpPr/>
          <p:nvPr/>
        </p:nvSpPr>
        <p:spPr>
          <a:xfrm>
            <a:off x="6014950" y="3363887"/>
            <a:ext cx="1553100" cy="517200"/>
          </a:xfrm>
          <a:prstGeom prst="roundRect">
            <a:avLst>
              <a:gd name="adj" fmla="val 16667"/>
            </a:avLst>
          </a:prstGeom>
          <a:solidFill>
            <a:srgbClr val="F15151">
              <a:alpha val="7987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erriweather"/>
              <a:ea typeface="Merriweather"/>
              <a:cs typeface="Merriweather"/>
              <a:sym typeface="Merriweather"/>
            </a:endParaRPr>
          </a:p>
        </p:txBody>
      </p:sp>
      <p:sp>
        <p:nvSpPr>
          <p:cNvPr id="281" name="Google Shape;281;p28"/>
          <p:cNvSpPr/>
          <p:nvPr/>
        </p:nvSpPr>
        <p:spPr>
          <a:xfrm>
            <a:off x="6064906" y="3420428"/>
            <a:ext cx="1553100" cy="5172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Merriweather"/>
                <a:ea typeface="Merriweather"/>
                <a:cs typeface="Merriweather"/>
                <a:sym typeface="Merriweather"/>
              </a:rPr>
              <a:t>Middle Relief</a:t>
            </a:r>
            <a:endParaRPr sz="1600">
              <a:latin typeface="Merriweather"/>
              <a:ea typeface="Merriweather"/>
              <a:cs typeface="Merriweather"/>
              <a:sym typeface="Merriweathe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0E5E7"/>
        </a:solidFill>
        <a:effectLst/>
      </p:bgPr>
    </p:bg>
    <p:spTree>
      <p:nvGrpSpPr>
        <p:cNvPr id="1" name="Shape 285"/>
        <p:cNvGrpSpPr/>
        <p:nvPr/>
      </p:nvGrpSpPr>
      <p:grpSpPr>
        <a:xfrm>
          <a:off x="0" y="0"/>
          <a:ext cx="0" cy="0"/>
          <a:chOff x="0" y="0"/>
          <a:chExt cx="0" cy="0"/>
        </a:xfrm>
      </p:grpSpPr>
      <p:sp>
        <p:nvSpPr>
          <p:cNvPr id="286" name="Google Shape;286;p29"/>
          <p:cNvSpPr/>
          <p:nvPr/>
        </p:nvSpPr>
        <p:spPr>
          <a:xfrm>
            <a:off x="168300" y="158550"/>
            <a:ext cx="8807400" cy="48264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7" name="Google Shape;287;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Merriweather Black"/>
                <a:ea typeface="Merriweather Black"/>
                <a:cs typeface="Merriweather Black"/>
                <a:sym typeface="Merriweather Black"/>
              </a:rPr>
              <a:t>Shortcomings</a:t>
            </a:r>
            <a:endParaRPr/>
          </a:p>
        </p:txBody>
      </p:sp>
      <p:sp>
        <p:nvSpPr>
          <p:cNvPr id="288" name="Google Shape;288;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Clr>
                <a:schemeClr val="dk1"/>
              </a:buClr>
              <a:buSzPts val="1800"/>
              <a:buFont typeface="Merriweather"/>
              <a:buChar char="❖"/>
            </a:pPr>
            <a:r>
              <a:rPr lang="en">
                <a:solidFill>
                  <a:schemeClr val="dk1"/>
                </a:solidFill>
                <a:latin typeface="Merriweather"/>
                <a:ea typeface="Merriweather"/>
                <a:cs typeface="Merriweather"/>
                <a:sym typeface="Merriweather"/>
              </a:rPr>
              <a:t>Black box approach</a:t>
            </a:r>
            <a:endParaRPr>
              <a:solidFill>
                <a:schemeClr val="dk1"/>
              </a:solidFill>
              <a:latin typeface="Merriweather"/>
              <a:ea typeface="Merriweather"/>
              <a:cs typeface="Merriweather"/>
              <a:sym typeface="Merriweather"/>
            </a:endParaRPr>
          </a:p>
          <a:p>
            <a:pPr marL="457200" lvl="0" indent="-342900" algn="l" rtl="0">
              <a:lnSpc>
                <a:spcPct val="200000"/>
              </a:lnSpc>
              <a:spcBef>
                <a:spcPts val="0"/>
              </a:spcBef>
              <a:spcAft>
                <a:spcPts val="0"/>
              </a:spcAft>
              <a:buClr>
                <a:schemeClr val="dk1"/>
              </a:buClr>
              <a:buSzPts val="1800"/>
              <a:buFont typeface="Merriweather"/>
              <a:buChar char="❖"/>
            </a:pPr>
            <a:r>
              <a:rPr lang="en">
                <a:solidFill>
                  <a:schemeClr val="dk1"/>
                </a:solidFill>
                <a:latin typeface="Merriweather"/>
                <a:ea typeface="Merriweather"/>
                <a:cs typeface="Merriweather"/>
                <a:sym typeface="Merriweather"/>
              </a:rPr>
              <a:t>Analysis was only on relievers</a:t>
            </a:r>
            <a:endParaRPr>
              <a:solidFill>
                <a:schemeClr val="dk1"/>
              </a:solidFill>
              <a:latin typeface="Merriweather"/>
              <a:ea typeface="Merriweather"/>
              <a:cs typeface="Merriweather"/>
              <a:sym typeface="Merriweather"/>
            </a:endParaRPr>
          </a:p>
          <a:p>
            <a:pPr marL="457200" lvl="0" indent="-342900" algn="l" rtl="0">
              <a:lnSpc>
                <a:spcPct val="200000"/>
              </a:lnSpc>
              <a:spcBef>
                <a:spcPts val="0"/>
              </a:spcBef>
              <a:spcAft>
                <a:spcPts val="0"/>
              </a:spcAft>
              <a:buClr>
                <a:schemeClr val="dk1"/>
              </a:buClr>
              <a:buSzPts val="1800"/>
              <a:buFont typeface="Merriweather"/>
              <a:buChar char="❖"/>
            </a:pPr>
            <a:r>
              <a:rPr lang="en">
                <a:solidFill>
                  <a:schemeClr val="dk1"/>
                </a:solidFill>
                <a:latin typeface="Merriweather"/>
                <a:ea typeface="Merriweather"/>
                <a:cs typeface="Merriweather"/>
                <a:sym typeface="Merriweather"/>
              </a:rPr>
              <a:t>Impact of relievers only accounted for first at bat</a:t>
            </a:r>
            <a:endParaRPr>
              <a:solidFill>
                <a:schemeClr val="dk1"/>
              </a:solidFill>
              <a:latin typeface="Merriweather"/>
              <a:ea typeface="Merriweather"/>
              <a:cs typeface="Merriweather"/>
              <a:sym typeface="Merriweather"/>
            </a:endParaRPr>
          </a:p>
          <a:p>
            <a:pPr marL="457200" lvl="0" indent="-342900" algn="l" rtl="0">
              <a:lnSpc>
                <a:spcPct val="200000"/>
              </a:lnSpc>
              <a:spcBef>
                <a:spcPts val="0"/>
              </a:spcBef>
              <a:spcAft>
                <a:spcPts val="0"/>
              </a:spcAft>
              <a:buClr>
                <a:schemeClr val="dk1"/>
              </a:buClr>
              <a:buSzPts val="1800"/>
              <a:buFont typeface="Merriweather"/>
              <a:buChar char="❖"/>
            </a:pPr>
            <a:r>
              <a:rPr lang="en">
                <a:solidFill>
                  <a:schemeClr val="dk1"/>
                </a:solidFill>
                <a:latin typeface="Merriweather"/>
                <a:ea typeface="Merriweather"/>
                <a:cs typeface="Merriweather"/>
                <a:sym typeface="Merriweather"/>
              </a:rPr>
              <a:t>Delta Run Expectancy as our analysis metric</a:t>
            </a:r>
            <a:endParaRPr>
              <a:solidFill>
                <a:schemeClr val="dk1"/>
              </a:solidFill>
              <a:latin typeface="Merriweather"/>
              <a:ea typeface="Merriweather"/>
              <a:cs typeface="Merriweather"/>
              <a:sym typeface="Merriweather"/>
            </a:endParaRPr>
          </a:p>
          <a:p>
            <a:pPr marL="457200" lvl="0" indent="-342900" algn="l" rtl="0">
              <a:lnSpc>
                <a:spcPct val="200000"/>
              </a:lnSpc>
              <a:spcBef>
                <a:spcPts val="0"/>
              </a:spcBef>
              <a:spcAft>
                <a:spcPts val="0"/>
              </a:spcAft>
              <a:buClr>
                <a:schemeClr val="dk1"/>
              </a:buClr>
              <a:buSzPts val="1800"/>
              <a:buFont typeface="Merriweather"/>
              <a:buChar char="❖"/>
            </a:pPr>
            <a:r>
              <a:rPr lang="en">
                <a:solidFill>
                  <a:schemeClr val="dk1"/>
                </a:solidFill>
                <a:latin typeface="Merriweather"/>
                <a:ea typeface="Merriweather"/>
                <a:cs typeface="Merriweather"/>
                <a:sym typeface="Merriweather"/>
              </a:rPr>
              <a:t>New role suggestions assume consistent pitcher class</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6011F"/>
        </a:solidFill>
        <a:effectLst/>
      </p:bgPr>
    </p:bg>
    <p:spTree>
      <p:nvGrpSpPr>
        <p:cNvPr id="1" name="Shape 292"/>
        <p:cNvGrpSpPr/>
        <p:nvPr/>
      </p:nvGrpSpPr>
      <p:grpSpPr>
        <a:xfrm>
          <a:off x="0" y="0"/>
          <a:ext cx="0" cy="0"/>
          <a:chOff x="0" y="0"/>
          <a:chExt cx="0" cy="0"/>
        </a:xfrm>
      </p:grpSpPr>
      <p:sp>
        <p:nvSpPr>
          <p:cNvPr id="293" name="Google Shape;293;p30"/>
          <p:cNvSpPr/>
          <p:nvPr/>
        </p:nvSpPr>
        <p:spPr>
          <a:xfrm>
            <a:off x="168300" y="158550"/>
            <a:ext cx="8807400" cy="48264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4" name="Google Shape;294;p30"/>
          <p:cNvSpPr txBox="1">
            <a:spLocks noGrp="1"/>
          </p:cNvSpPr>
          <p:nvPr>
            <p:ph type="title"/>
          </p:nvPr>
        </p:nvSpPr>
        <p:spPr>
          <a:xfrm>
            <a:off x="3577500" y="2736150"/>
            <a:ext cx="1989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chemeClr val="lt1"/>
                </a:solidFill>
                <a:latin typeface="Merriweather"/>
                <a:ea typeface="Merriweather"/>
                <a:cs typeface="Merriweather"/>
                <a:sym typeface="Merriweather"/>
              </a:rPr>
              <a:t>Questions?</a:t>
            </a:r>
            <a:endParaRPr b="1">
              <a:solidFill>
                <a:schemeClr val="lt1"/>
              </a:solidFill>
              <a:latin typeface="Merriweather"/>
              <a:ea typeface="Merriweather"/>
              <a:cs typeface="Merriweather"/>
              <a:sym typeface="Merriweather"/>
            </a:endParaRPr>
          </a:p>
        </p:txBody>
      </p:sp>
      <p:sp>
        <p:nvSpPr>
          <p:cNvPr id="295" name="Google Shape;295;p30"/>
          <p:cNvSpPr txBox="1">
            <a:spLocks noGrp="1"/>
          </p:cNvSpPr>
          <p:nvPr>
            <p:ph type="title"/>
          </p:nvPr>
        </p:nvSpPr>
        <p:spPr>
          <a:xfrm>
            <a:off x="2137800" y="1748850"/>
            <a:ext cx="48684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chemeClr val="lt1"/>
                </a:solidFill>
                <a:latin typeface="Merriweather"/>
                <a:ea typeface="Merriweather"/>
                <a:cs typeface="Merriweather"/>
                <a:sym typeface="Merriweather"/>
              </a:rPr>
              <a:t>Thank You for Your Time</a:t>
            </a:r>
            <a:endParaRPr b="1">
              <a:solidFill>
                <a:schemeClr val="lt1"/>
              </a:solidFill>
              <a:latin typeface="Merriweather"/>
              <a:ea typeface="Merriweather"/>
              <a:cs typeface="Merriweather"/>
              <a:sym typeface="Merriweather"/>
            </a:endParaRPr>
          </a:p>
        </p:txBody>
      </p:sp>
      <p:cxnSp>
        <p:nvCxnSpPr>
          <p:cNvPr id="296" name="Google Shape;296;p30"/>
          <p:cNvCxnSpPr/>
          <p:nvPr/>
        </p:nvCxnSpPr>
        <p:spPr>
          <a:xfrm rot="10800000" flipH="1">
            <a:off x="3252000" y="2526450"/>
            <a:ext cx="2640000" cy="4800"/>
          </a:xfrm>
          <a:prstGeom prst="straightConnector1">
            <a:avLst/>
          </a:prstGeom>
          <a:noFill/>
          <a:ln w="28575" cap="flat" cmpd="sng">
            <a:solidFill>
              <a:schemeClr val="lt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6011F"/>
        </a:solidFill>
        <a:effectLst/>
      </p:bgPr>
    </p:bg>
    <p:spTree>
      <p:nvGrpSpPr>
        <p:cNvPr id="1" name="Shape 66"/>
        <p:cNvGrpSpPr/>
        <p:nvPr/>
      </p:nvGrpSpPr>
      <p:grpSpPr>
        <a:xfrm>
          <a:off x="0" y="0"/>
          <a:ext cx="0" cy="0"/>
          <a:chOff x="0" y="0"/>
          <a:chExt cx="0" cy="0"/>
        </a:xfrm>
      </p:grpSpPr>
      <p:sp>
        <p:nvSpPr>
          <p:cNvPr id="67" name="Google Shape;67;p14"/>
          <p:cNvSpPr/>
          <p:nvPr/>
        </p:nvSpPr>
        <p:spPr>
          <a:xfrm>
            <a:off x="168300" y="158550"/>
            <a:ext cx="8807400" cy="48264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8" name="Google Shape;68;p14"/>
          <p:cNvSpPr/>
          <p:nvPr/>
        </p:nvSpPr>
        <p:spPr>
          <a:xfrm>
            <a:off x="490350" y="645600"/>
            <a:ext cx="8163300" cy="3852300"/>
          </a:xfrm>
          <a:prstGeom prst="roundRect">
            <a:avLst>
              <a:gd name="adj" fmla="val 16667"/>
            </a:avLst>
          </a:prstGeom>
          <a:solidFill>
            <a:schemeClr val="lt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u="sng">
                <a:latin typeface="Merriweather"/>
                <a:ea typeface="Merriweather"/>
                <a:cs typeface="Merriweather"/>
                <a:sym typeface="Merriweather"/>
              </a:rPr>
              <a:t>Goal:</a:t>
            </a:r>
            <a:endParaRPr sz="3000" b="1" u="sng">
              <a:latin typeface="Merriweather"/>
              <a:ea typeface="Merriweather"/>
              <a:cs typeface="Merriweather"/>
              <a:sym typeface="Merriweather"/>
            </a:endParaRPr>
          </a:p>
          <a:p>
            <a:pPr marL="0" lvl="0" indent="0" algn="ctr" rtl="0">
              <a:spcBef>
                <a:spcPts val="0"/>
              </a:spcBef>
              <a:spcAft>
                <a:spcPts val="0"/>
              </a:spcAft>
              <a:buNone/>
            </a:pPr>
            <a:endParaRPr sz="600" b="1" u="sng">
              <a:latin typeface="Merriweather"/>
              <a:ea typeface="Merriweather"/>
              <a:cs typeface="Merriweather"/>
              <a:sym typeface="Merriweather"/>
            </a:endParaRPr>
          </a:p>
          <a:p>
            <a:pPr marL="0" lvl="0" indent="0" algn="ctr" rtl="0">
              <a:spcBef>
                <a:spcPts val="0"/>
              </a:spcBef>
              <a:spcAft>
                <a:spcPts val="0"/>
              </a:spcAft>
              <a:buNone/>
            </a:pPr>
            <a:r>
              <a:rPr lang="en" sz="2400">
                <a:latin typeface="Merriweather"/>
                <a:ea typeface="Merriweather"/>
                <a:cs typeface="Merriweather"/>
                <a:sym typeface="Merriweather"/>
              </a:rPr>
              <a:t>Identify different types of relief pitchers and analyze their impact in specific roles </a:t>
            </a:r>
            <a:endParaRPr sz="2400">
              <a:latin typeface="Merriweather"/>
              <a:ea typeface="Merriweather"/>
              <a:cs typeface="Merriweather"/>
              <a:sym typeface="Merriweath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2"/>
        <p:cNvGrpSpPr/>
        <p:nvPr/>
      </p:nvGrpSpPr>
      <p:grpSpPr>
        <a:xfrm>
          <a:off x="0" y="0"/>
          <a:ext cx="0" cy="0"/>
          <a:chOff x="0" y="0"/>
          <a:chExt cx="0" cy="0"/>
        </a:xfrm>
      </p:grpSpPr>
      <p:sp>
        <p:nvSpPr>
          <p:cNvPr id="73" name="Google Shape;73;p15"/>
          <p:cNvSpPr/>
          <p:nvPr/>
        </p:nvSpPr>
        <p:spPr>
          <a:xfrm>
            <a:off x="83850" y="70200"/>
            <a:ext cx="8976300" cy="50031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 name="Google Shape;74;p15"/>
          <p:cNvSpPr txBox="1">
            <a:spLocks noGrp="1"/>
          </p:cNvSpPr>
          <p:nvPr>
            <p:ph type="title"/>
          </p:nvPr>
        </p:nvSpPr>
        <p:spPr>
          <a:xfrm>
            <a:off x="311700" y="445025"/>
            <a:ext cx="1751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lt1"/>
                </a:solidFill>
                <a:latin typeface="Merriweather"/>
                <a:ea typeface="Merriweather"/>
                <a:cs typeface="Merriweather"/>
                <a:sym typeface="Merriweather"/>
              </a:rPr>
              <a:t>Overview</a:t>
            </a:r>
            <a:endParaRPr b="1">
              <a:solidFill>
                <a:schemeClr val="lt1"/>
              </a:solidFill>
              <a:latin typeface="Merriweather"/>
              <a:ea typeface="Merriweather"/>
              <a:cs typeface="Merriweather"/>
              <a:sym typeface="Merriweather"/>
            </a:endParaRPr>
          </a:p>
        </p:txBody>
      </p:sp>
      <p:grpSp>
        <p:nvGrpSpPr>
          <p:cNvPr id="75" name="Google Shape;75;p15"/>
          <p:cNvGrpSpPr/>
          <p:nvPr/>
        </p:nvGrpSpPr>
        <p:grpSpPr>
          <a:xfrm>
            <a:off x="4572000" y="3836075"/>
            <a:ext cx="1977225" cy="1127300"/>
            <a:chOff x="10506675" y="6639550"/>
            <a:chExt cx="1977225" cy="1127300"/>
          </a:xfrm>
        </p:grpSpPr>
        <p:sp>
          <p:nvSpPr>
            <p:cNvPr id="76" name="Google Shape;76;p15"/>
            <p:cNvSpPr/>
            <p:nvPr/>
          </p:nvSpPr>
          <p:spPr>
            <a:xfrm>
              <a:off x="10506675" y="6639550"/>
              <a:ext cx="1880400" cy="1015200"/>
            </a:xfrm>
            <a:prstGeom prst="roundRect">
              <a:avLst>
                <a:gd name="adj" fmla="val 16667"/>
              </a:avLst>
            </a:prstGeom>
            <a:solidFill>
              <a:srgbClr val="F15151">
                <a:alpha val="7987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erriweather"/>
                <a:ea typeface="Merriweather"/>
                <a:cs typeface="Merriweather"/>
                <a:sym typeface="Merriweather"/>
              </a:endParaRPr>
            </a:p>
          </p:txBody>
        </p:sp>
        <p:sp>
          <p:nvSpPr>
            <p:cNvPr id="77" name="Google Shape;77;p15"/>
            <p:cNvSpPr/>
            <p:nvPr/>
          </p:nvSpPr>
          <p:spPr>
            <a:xfrm>
              <a:off x="10603500" y="6751650"/>
              <a:ext cx="1880400" cy="10152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Merriweather"/>
                  <a:ea typeface="Merriweather"/>
                  <a:cs typeface="Merriweather"/>
                  <a:sym typeface="Merriweather"/>
                </a:rPr>
                <a:t>Suggest new roles for these pitchers</a:t>
              </a:r>
              <a:endParaRPr sz="1600">
                <a:latin typeface="Merriweather"/>
                <a:ea typeface="Merriweather"/>
                <a:cs typeface="Merriweather"/>
                <a:sym typeface="Merriweather"/>
              </a:endParaRPr>
            </a:p>
          </p:txBody>
        </p:sp>
      </p:grpSp>
      <p:grpSp>
        <p:nvGrpSpPr>
          <p:cNvPr id="78" name="Google Shape;78;p15"/>
          <p:cNvGrpSpPr/>
          <p:nvPr/>
        </p:nvGrpSpPr>
        <p:grpSpPr>
          <a:xfrm>
            <a:off x="6826950" y="1331725"/>
            <a:ext cx="2033100" cy="1404575"/>
            <a:chOff x="2538900" y="651425"/>
            <a:chExt cx="2033100" cy="1404575"/>
          </a:xfrm>
        </p:grpSpPr>
        <p:sp>
          <p:nvSpPr>
            <p:cNvPr id="79" name="Google Shape;79;p15"/>
            <p:cNvSpPr/>
            <p:nvPr/>
          </p:nvSpPr>
          <p:spPr>
            <a:xfrm>
              <a:off x="2538900" y="651425"/>
              <a:ext cx="1880400" cy="1310400"/>
            </a:xfrm>
            <a:prstGeom prst="roundRect">
              <a:avLst>
                <a:gd name="adj" fmla="val 16667"/>
              </a:avLst>
            </a:prstGeom>
            <a:solidFill>
              <a:srgbClr val="F15151">
                <a:alpha val="7987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erriweather"/>
                <a:ea typeface="Merriweather"/>
                <a:cs typeface="Merriweather"/>
                <a:sym typeface="Merriweather"/>
              </a:endParaRPr>
            </a:p>
          </p:txBody>
        </p:sp>
        <p:sp>
          <p:nvSpPr>
            <p:cNvPr id="80" name="Google Shape;80;p15"/>
            <p:cNvSpPr/>
            <p:nvPr/>
          </p:nvSpPr>
          <p:spPr>
            <a:xfrm>
              <a:off x="2691600" y="745600"/>
              <a:ext cx="1880400" cy="13104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Merriweather"/>
                  <a:ea typeface="Merriweather"/>
                  <a:cs typeface="Merriweather"/>
                  <a:sym typeface="Merriweather"/>
                </a:rPr>
                <a:t>Observe success of each pitcher class in different roles</a:t>
              </a:r>
              <a:r>
                <a:rPr lang="en">
                  <a:latin typeface="Merriweather"/>
                  <a:ea typeface="Merriweather"/>
                  <a:cs typeface="Merriweather"/>
                  <a:sym typeface="Merriweather"/>
                </a:rPr>
                <a:t> </a:t>
              </a:r>
              <a:endParaRPr>
                <a:latin typeface="Merriweather"/>
                <a:ea typeface="Merriweather"/>
                <a:cs typeface="Merriweather"/>
                <a:sym typeface="Merriweather"/>
              </a:endParaRPr>
            </a:p>
          </p:txBody>
        </p:sp>
      </p:grpSp>
      <p:grpSp>
        <p:nvGrpSpPr>
          <p:cNvPr id="81" name="Google Shape;81;p15"/>
          <p:cNvGrpSpPr/>
          <p:nvPr/>
        </p:nvGrpSpPr>
        <p:grpSpPr>
          <a:xfrm>
            <a:off x="5241850" y="315875"/>
            <a:ext cx="1808200" cy="954500"/>
            <a:chOff x="6361625" y="2271125"/>
            <a:chExt cx="1808200" cy="954500"/>
          </a:xfrm>
        </p:grpSpPr>
        <p:sp>
          <p:nvSpPr>
            <p:cNvPr id="82" name="Google Shape;82;p15"/>
            <p:cNvSpPr/>
            <p:nvPr/>
          </p:nvSpPr>
          <p:spPr>
            <a:xfrm>
              <a:off x="6361625" y="2271125"/>
              <a:ext cx="1691700" cy="868800"/>
            </a:xfrm>
            <a:prstGeom prst="roundRect">
              <a:avLst>
                <a:gd name="adj" fmla="val 16667"/>
              </a:avLst>
            </a:prstGeom>
            <a:solidFill>
              <a:srgbClr val="F15151">
                <a:alpha val="7987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erriweather"/>
                <a:ea typeface="Merriweather"/>
                <a:cs typeface="Merriweather"/>
                <a:sym typeface="Merriweather"/>
              </a:endParaRPr>
            </a:p>
          </p:txBody>
        </p:sp>
        <p:sp>
          <p:nvSpPr>
            <p:cNvPr id="83" name="Google Shape;83;p15"/>
            <p:cNvSpPr/>
            <p:nvPr/>
          </p:nvSpPr>
          <p:spPr>
            <a:xfrm>
              <a:off x="6478125" y="2356825"/>
              <a:ext cx="1691700" cy="8688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Merriweather"/>
                  <a:ea typeface="Merriweather"/>
                  <a:cs typeface="Merriweather"/>
                  <a:sym typeface="Merriweather"/>
                </a:rPr>
                <a:t>Cluster relievers into roles</a:t>
              </a:r>
              <a:endParaRPr sz="1600">
                <a:latin typeface="Merriweather"/>
                <a:ea typeface="Merriweather"/>
                <a:cs typeface="Merriweather"/>
                <a:sym typeface="Merriweather"/>
              </a:endParaRPr>
            </a:p>
          </p:txBody>
        </p:sp>
      </p:grpSp>
      <p:grpSp>
        <p:nvGrpSpPr>
          <p:cNvPr id="84" name="Google Shape;84;p15"/>
          <p:cNvGrpSpPr/>
          <p:nvPr/>
        </p:nvGrpSpPr>
        <p:grpSpPr>
          <a:xfrm>
            <a:off x="6809350" y="3147200"/>
            <a:ext cx="2068250" cy="1161650"/>
            <a:chOff x="5078375" y="780600"/>
            <a:chExt cx="2068250" cy="1161650"/>
          </a:xfrm>
        </p:grpSpPr>
        <p:sp>
          <p:nvSpPr>
            <p:cNvPr id="85" name="Google Shape;85;p15"/>
            <p:cNvSpPr/>
            <p:nvPr/>
          </p:nvSpPr>
          <p:spPr>
            <a:xfrm>
              <a:off x="5078375" y="780600"/>
              <a:ext cx="1953600" cy="1057800"/>
            </a:xfrm>
            <a:prstGeom prst="roundRect">
              <a:avLst>
                <a:gd name="adj" fmla="val 16667"/>
              </a:avLst>
            </a:prstGeom>
            <a:solidFill>
              <a:srgbClr val="F15151">
                <a:alpha val="7987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erriweather"/>
                <a:ea typeface="Merriweather"/>
                <a:cs typeface="Merriweather"/>
                <a:sym typeface="Merriweather"/>
              </a:endParaRPr>
            </a:p>
          </p:txBody>
        </p:sp>
        <p:sp>
          <p:nvSpPr>
            <p:cNvPr id="86" name="Google Shape;86;p15"/>
            <p:cNvSpPr/>
            <p:nvPr/>
          </p:nvSpPr>
          <p:spPr>
            <a:xfrm>
              <a:off x="5193025" y="884450"/>
              <a:ext cx="1953600" cy="10578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Merriweather"/>
                  <a:ea typeface="Merriweather"/>
                  <a:cs typeface="Merriweather"/>
                  <a:sym typeface="Merriweather"/>
                </a:rPr>
                <a:t>Determine which pitchers are being used “incorrectly”</a:t>
              </a:r>
              <a:endParaRPr sz="1600">
                <a:latin typeface="Merriweather"/>
                <a:ea typeface="Merriweather"/>
                <a:cs typeface="Merriweather"/>
                <a:sym typeface="Merriweather"/>
              </a:endParaRPr>
            </a:p>
          </p:txBody>
        </p:sp>
      </p:grpSp>
      <p:grpSp>
        <p:nvGrpSpPr>
          <p:cNvPr id="87" name="Google Shape;87;p15"/>
          <p:cNvGrpSpPr/>
          <p:nvPr/>
        </p:nvGrpSpPr>
        <p:grpSpPr>
          <a:xfrm>
            <a:off x="311700" y="993513"/>
            <a:ext cx="5284813" cy="3156462"/>
            <a:chOff x="369525" y="993500"/>
            <a:chExt cx="5284813" cy="3156462"/>
          </a:xfrm>
        </p:grpSpPr>
        <p:grpSp>
          <p:nvGrpSpPr>
            <p:cNvPr id="88" name="Google Shape;88;p15"/>
            <p:cNvGrpSpPr/>
            <p:nvPr/>
          </p:nvGrpSpPr>
          <p:grpSpPr>
            <a:xfrm>
              <a:off x="369525" y="2093025"/>
              <a:ext cx="2059275" cy="957438"/>
              <a:chOff x="322950" y="2289613"/>
              <a:chExt cx="2059275" cy="957438"/>
            </a:xfrm>
          </p:grpSpPr>
          <p:sp>
            <p:nvSpPr>
              <p:cNvPr id="89" name="Google Shape;89;p15"/>
              <p:cNvSpPr/>
              <p:nvPr/>
            </p:nvSpPr>
            <p:spPr>
              <a:xfrm>
                <a:off x="322950" y="2289613"/>
                <a:ext cx="1953600" cy="868800"/>
              </a:xfrm>
              <a:prstGeom prst="roundRect">
                <a:avLst>
                  <a:gd name="adj" fmla="val 16667"/>
                </a:avLst>
              </a:prstGeom>
              <a:solidFill>
                <a:srgbClr val="F15151">
                  <a:alpha val="7987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erriweather"/>
                  <a:ea typeface="Merriweather"/>
                  <a:cs typeface="Merriweather"/>
                  <a:sym typeface="Merriweather"/>
                </a:endParaRPr>
              </a:p>
            </p:txBody>
          </p:sp>
          <p:sp>
            <p:nvSpPr>
              <p:cNvPr id="90" name="Google Shape;90;p15"/>
              <p:cNvSpPr/>
              <p:nvPr/>
            </p:nvSpPr>
            <p:spPr>
              <a:xfrm>
                <a:off x="428625" y="2378250"/>
                <a:ext cx="1953600" cy="8688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Merriweather"/>
                    <a:ea typeface="Merriweather"/>
                    <a:cs typeface="Merriweather"/>
                    <a:sym typeface="Merriweather"/>
                  </a:rPr>
                  <a:t>Cluster pitchers into classes</a:t>
                </a:r>
                <a:endParaRPr sz="1600">
                  <a:latin typeface="Merriweather"/>
                  <a:ea typeface="Merriweather"/>
                  <a:cs typeface="Merriweather"/>
                  <a:sym typeface="Merriweather"/>
                </a:endParaRPr>
              </a:p>
            </p:txBody>
          </p:sp>
        </p:grpSp>
        <p:grpSp>
          <p:nvGrpSpPr>
            <p:cNvPr id="91" name="Google Shape;91;p15"/>
            <p:cNvGrpSpPr/>
            <p:nvPr/>
          </p:nvGrpSpPr>
          <p:grpSpPr>
            <a:xfrm>
              <a:off x="1946475" y="993500"/>
              <a:ext cx="2051400" cy="957437"/>
              <a:chOff x="2538900" y="2289613"/>
              <a:chExt cx="2051400" cy="957437"/>
            </a:xfrm>
          </p:grpSpPr>
          <p:sp>
            <p:nvSpPr>
              <p:cNvPr id="92" name="Google Shape;92;p15"/>
              <p:cNvSpPr/>
              <p:nvPr/>
            </p:nvSpPr>
            <p:spPr>
              <a:xfrm>
                <a:off x="2538900" y="2289613"/>
                <a:ext cx="1953600" cy="868800"/>
              </a:xfrm>
              <a:prstGeom prst="roundRect">
                <a:avLst>
                  <a:gd name="adj" fmla="val 16667"/>
                </a:avLst>
              </a:prstGeom>
              <a:solidFill>
                <a:srgbClr val="F15151">
                  <a:alpha val="7987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erriweather"/>
                  <a:ea typeface="Merriweather"/>
                  <a:cs typeface="Merriweather"/>
                  <a:sym typeface="Merriweather"/>
                </a:endParaRPr>
              </a:p>
            </p:txBody>
          </p:sp>
          <p:sp>
            <p:nvSpPr>
              <p:cNvPr id="93" name="Google Shape;93;p15"/>
              <p:cNvSpPr/>
              <p:nvPr/>
            </p:nvSpPr>
            <p:spPr>
              <a:xfrm>
                <a:off x="2636700" y="2378250"/>
                <a:ext cx="1953600" cy="8688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Merriweather"/>
                    <a:ea typeface="Merriweather"/>
                    <a:cs typeface="Merriweather"/>
                    <a:sym typeface="Merriweather"/>
                  </a:rPr>
                  <a:t>Plate Discipline tendencies</a:t>
                </a:r>
                <a:endParaRPr sz="1600">
                  <a:latin typeface="Merriweather"/>
                  <a:ea typeface="Merriweather"/>
                  <a:cs typeface="Merriweather"/>
                  <a:sym typeface="Merriweather"/>
                </a:endParaRPr>
              </a:p>
            </p:txBody>
          </p:sp>
        </p:grpSp>
        <p:grpSp>
          <p:nvGrpSpPr>
            <p:cNvPr id="94" name="Google Shape;94;p15"/>
            <p:cNvGrpSpPr/>
            <p:nvPr/>
          </p:nvGrpSpPr>
          <p:grpSpPr>
            <a:xfrm>
              <a:off x="1935150" y="3192550"/>
              <a:ext cx="2074038" cy="957412"/>
              <a:chOff x="4746975" y="2289625"/>
              <a:chExt cx="2074038" cy="957412"/>
            </a:xfrm>
          </p:grpSpPr>
          <p:sp>
            <p:nvSpPr>
              <p:cNvPr id="95" name="Google Shape;95;p15"/>
              <p:cNvSpPr/>
              <p:nvPr/>
            </p:nvSpPr>
            <p:spPr>
              <a:xfrm>
                <a:off x="4746975" y="2289625"/>
                <a:ext cx="1953600" cy="868800"/>
              </a:xfrm>
              <a:prstGeom prst="roundRect">
                <a:avLst>
                  <a:gd name="adj" fmla="val 16667"/>
                </a:avLst>
              </a:prstGeom>
              <a:solidFill>
                <a:srgbClr val="F15151">
                  <a:alpha val="7987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erriweather"/>
                  <a:ea typeface="Merriweather"/>
                  <a:cs typeface="Merriweather"/>
                  <a:sym typeface="Merriweather"/>
                </a:endParaRPr>
              </a:p>
            </p:txBody>
          </p:sp>
          <p:sp>
            <p:nvSpPr>
              <p:cNvPr id="96" name="Google Shape;96;p15"/>
              <p:cNvSpPr/>
              <p:nvPr/>
            </p:nvSpPr>
            <p:spPr>
              <a:xfrm>
                <a:off x="4867413" y="2378238"/>
                <a:ext cx="1953600" cy="8688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Merriweather"/>
                    <a:ea typeface="Merriweather"/>
                    <a:cs typeface="Merriweather"/>
                    <a:sym typeface="Merriweather"/>
                  </a:rPr>
                  <a:t>Batted Ball tendencies</a:t>
                </a:r>
                <a:endParaRPr sz="1600">
                  <a:latin typeface="Merriweather"/>
                  <a:ea typeface="Merriweather"/>
                  <a:cs typeface="Merriweather"/>
                  <a:sym typeface="Merriweather"/>
                </a:endParaRPr>
              </a:p>
            </p:txBody>
          </p:sp>
        </p:grpSp>
        <p:grpSp>
          <p:nvGrpSpPr>
            <p:cNvPr id="97" name="Google Shape;97;p15"/>
            <p:cNvGrpSpPr/>
            <p:nvPr/>
          </p:nvGrpSpPr>
          <p:grpSpPr>
            <a:xfrm>
              <a:off x="3583813" y="2081900"/>
              <a:ext cx="2070525" cy="979675"/>
              <a:chOff x="4729588" y="2359825"/>
              <a:chExt cx="2070525" cy="979675"/>
            </a:xfrm>
          </p:grpSpPr>
          <p:sp>
            <p:nvSpPr>
              <p:cNvPr id="98" name="Google Shape;98;p15"/>
              <p:cNvSpPr/>
              <p:nvPr/>
            </p:nvSpPr>
            <p:spPr>
              <a:xfrm>
                <a:off x="4729588" y="2359825"/>
                <a:ext cx="1953600" cy="868800"/>
              </a:xfrm>
              <a:prstGeom prst="roundRect">
                <a:avLst>
                  <a:gd name="adj" fmla="val 16667"/>
                </a:avLst>
              </a:prstGeom>
              <a:solidFill>
                <a:srgbClr val="F15151">
                  <a:alpha val="7987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Merriweather"/>
                  <a:ea typeface="Merriweather"/>
                  <a:cs typeface="Merriweather"/>
                  <a:sym typeface="Merriweather"/>
                </a:endParaRPr>
              </a:p>
            </p:txBody>
          </p:sp>
          <p:sp>
            <p:nvSpPr>
              <p:cNvPr id="99" name="Google Shape;99;p15"/>
              <p:cNvSpPr/>
              <p:nvPr/>
            </p:nvSpPr>
            <p:spPr>
              <a:xfrm>
                <a:off x="4846513" y="2470700"/>
                <a:ext cx="1953600" cy="8688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Merriweather"/>
                    <a:ea typeface="Merriweather"/>
                    <a:cs typeface="Merriweather"/>
                    <a:sym typeface="Merriweather"/>
                  </a:rPr>
                  <a:t>Classify pitchers using tendency clusters</a:t>
                </a:r>
                <a:endParaRPr sz="1600">
                  <a:latin typeface="Merriweather"/>
                  <a:ea typeface="Merriweather"/>
                  <a:cs typeface="Merriweather"/>
                  <a:sym typeface="Merriweather"/>
                </a:endParaRPr>
              </a:p>
            </p:txBody>
          </p:sp>
        </p:grpSp>
      </p:grpSp>
      <p:sp>
        <p:nvSpPr>
          <p:cNvPr id="100" name="Google Shape;100;p15"/>
          <p:cNvSpPr/>
          <p:nvPr/>
        </p:nvSpPr>
        <p:spPr>
          <a:xfrm>
            <a:off x="899947" y="1362475"/>
            <a:ext cx="825600" cy="494100"/>
          </a:xfrm>
          <a:prstGeom prst="bentArrow">
            <a:avLst>
              <a:gd name="adj1" fmla="val 25000"/>
              <a:gd name="adj2" fmla="val 25000"/>
              <a:gd name="adj3" fmla="val 25000"/>
              <a:gd name="adj4" fmla="val 43750"/>
            </a:avLst>
          </a:prstGeom>
          <a:solidFill>
            <a:srgbClr val="D9D9D9"/>
          </a:solidFill>
          <a:ln w="9525" cap="flat" cmpd="sng">
            <a:solidFill>
              <a:srgbClr val="F1515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1" name="Google Shape;101;p15"/>
          <p:cNvSpPr/>
          <p:nvPr/>
        </p:nvSpPr>
        <p:spPr>
          <a:xfrm rot="10800000" flipH="1">
            <a:off x="899947" y="3176225"/>
            <a:ext cx="825600" cy="494100"/>
          </a:xfrm>
          <a:prstGeom prst="bentArrow">
            <a:avLst>
              <a:gd name="adj1" fmla="val 25000"/>
              <a:gd name="adj2" fmla="val 25000"/>
              <a:gd name="adj3" fmla="val 25000"/>
              <a:gd name="adj4" fmla="val 43750"/>
            </a:avLst>
          </a:prstGeom>
          <a:solidFill>
            <a:srgbClr val="D9D9D9"/>
          </a:solidFill>
          <a:ln w="9525" cap="flat" cmpd="sng">
            <a:solidFill>
              <a:srgbClr val="F1515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2" name="Google Shape;102;p15"/>
          <p:cNvSpPr/>
          <p:nvPr/>
        </p:nvSpPr>
        <p:spPr>
          <a:xfrm rot="5400000">
            <a:off x="4001888" y="1389913"/>
            <a:ext cx="548700" cy="493800"/>
          </a:xfrm>
          <a:prstGeom prst="bentArrow">
            <a:avLst>
              <a:gd name="adj1" fmla="val 25000"/>
              <a:gd name="adj2" fmla="val 25000"/>
              <a:gd name="adj3" fmla="val 25000"/>
              <a:gd name="adj4" fmla="val 43750"/>
            </a:avLst>
          </a:prstGeom>
          <a:solidFill>
            <a:srgbClr val="D9D9D9"/>
          </a:solidFill>
          <a:ln w="9525" cap="flat" cmpd="sng">
            <a:solidFill>
              <a:srgbClr val="F1515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3" name="Google Shape;103;p15"/>
          <p:cNvSpPr/>
          <p:nvPr/>
        </p:nvSpPr>
        <p:spPr>
          <a:xfrm rot="5400000" flipH="1">
            <a:off x="3993100" y="3176363"/>
            <a:ext cx="548700" cy="493800"/>
          </a:xfrm>
          <a:prstGeom prst="bentArrow">
            <a:avLst>
              <a:gd name="adj1" fmla="val 25000"/>
              <a:gd name="adj2" fmla="val 25000"/>
              <a:gd name="adj3" fmla="val 25000"/>
              <a:gd name="adj4" fmla="val 43750"/>
            </a:avLst>
          </a:prstGeom>
          <a:solidFill>
            <a:srgbClr val="D9D9D9"/>
          </a:solidFill>
          <a:ln w="9525" cap="flat" cmpd="sng">
            <a:solidFill>
              <a:srgbClr val="F1515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4" name="Google Shape;104;p15"/>
          <p:cNvSpPr/>
          <p:nvPr/>
        </p:nvSpPr>
        <p:spPr>
          <a:xfrm>
            <a:off x="4663850" y="588050"/>
            <a:ext cx="493800" cy="1323000"/>
          </a:xfrm>
          <a:prstGeom prst="bentArrow">
            <a:avLst>
              <a:gd name="adj1" fmla="val 25000"/>
              <a:gd name="adj2" fmla="val 25000"/>
              <a:gd name="adj3" fmla="val 25000"/>
              <a:gd name="adj4" fmla="val 43750"/>
            </a:avLst>
          </a:prstGeom>
          <a:solidFill>
            <a:srgbClr val="D9D9D9"/>
          </a:solidFill>
          <a:ln w="9525" cap="flat" cmpd="sng">
            <a:solidFill>
              <a:srgbClr val="F1515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5" name="Google Shape;105;p15"/>
          <p:cNvSpPr/>
          <p:nvPr/>
        </p:nvSpPr>
        <p:spPr>
          <a:xfrm rot="5400000">
            <a:off x="7364950" y="357350"/>
            <a:ext cx="544800" cy="1006200"/>
          </a:xfrm>
          <a:prstGeom prst="bentArrow">
            <a:avLst>
              <a:gd name="adj1" fmla="val 25000"/>
              <a:gd name="adj2" fmla="val 25000"/>
              <a:gd name="adj3" fmla="val 25000"/>
              <a:gd name="adj4" fmla="val 51735"/>
            </a:avLst>
          </a:prstGeom>
          <a:solidFill>
            <a:srgbClr val="D9D9D9"/>
          </a:solidFill>
          <a:ln w="9525" cap="flat" cmpd="sng">
            <a:solidFill>
              <a:srgbClr val="F1515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6" name="Google Shape;106;p15"/>
          <p:cNvSpPr/>
          <p:nvPr/>
        </p:nvSpPr>
        <p:spPr>
          <a:xfrm>
            <a:off x="7877850" y="2782297"/>
            <a:ext cx="262500" cy="318900"/>
          </a:xfrm>
          <a:prstGeom prst="downArrow">
            <a:avLst>
              <a:gd name="adj1" fmla="val 50000"/>
              <a:gd name="adj2" fmla="val 50000"/>
            </a:avLst>
          </a:prstGeom>
          <a:solidFill>
            <a:srgbClr val="D9D9D9"/>
          </a:solidFill>
          <a:ln w="9525" cap="flat" cmpd="sng">
            <a:solidFill>
              <a:srgbClr val="F1515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7" name="Google Shape;107;p15"/>
          <p:cNvSpPr/>
          <p:nvPr/>
        </p:nvSpPr>
        <p:spPr>
          <a:xfrm rot="10800000">
            <a:off x="6672550" y="4373250"/>
            <a:ext cx="1410300" cy="516600"/>
          </a:xfrm>
          <a:prstGeom prst="bentArrow">
            <a:avLst>
              <a:gd name="adj1" fmla="val 25817"/>
              <a:gd name="adj2" fmla="val 25000"/>
              <a:gd name="adj3" fmla="val 25000"/>
              <a:gd name="adj4" fmla="val 43750"/>
            </a:avLst>
          </a:prstGeom>
          <a:solidFill>
            <a:srgbClr val="D9D9D9"/>
          </a:solidFill>
          <a:ln w="9525" cap="flat" cmpd="sng">
            <a:solidFill>
              <a:srgbClr val="F1515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16270"/>
        </a:solidFill>
        <a:effectLst/>
      </p:bgPr>
    </p:bg>
    <p:spTree>
      <p:nvGrpSpPr>
        <p:cNvPr id="1" name="Shape 111"/>
        <p:cNvGrpSpPr/>
        <p:nvPr/>
      </p:nvGrpSpPr>
      <p:grpSpPr>
        <a:xfrm>
          <a:off x="0" y="0"/>
          <a:ext cx="0" cy="0"/>
          <a:chOff x="0" y="0"/>
          <a:chExt cx="0" cy="0"/>
        </a:xfrm>
      </p:grpSpPr>
      <p:sp>
        <p:nvSpPr>
          <p:cNvPr id="112" name="Google Shape;112;p16"/>
          <p:cNvSpPr/>
          <p:nvPr/>
        </p:nvSpPr>
        <p:spPr>
          <a:xfrm>
            <a:off x="168300" y="158550"/>
            <a:ext cx="8807400" cy="48264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3" name="Google Shape;11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lt1"/>
                </a:solidFill>
                <a:latin typeface="Merriweather"/>
                <a:ea typeface="Merriweather"/>
                <a:cs typeface="Merriweather"/>
                <a:sym typeface="Merriweather"/>
              </a:rPr>
              <a:t>Data</a:t>
            </a:r>
            <a:endParaRPr b="1">
              <a:solidFill>
                <a:schemeClr val="lt1"/>
              </a:solidFill>
              <a:latin typeface="Merriweather"/>
              <a:ea typeface="Merriweather"/>
              <a:cs typeface="Merriweather"/>
              <a:sym typeface="Merriweather"/>
            </a:endParaRPr>
          </a:p>
        </p:txBody>
      </p:sp>
      <p:pic>
        <p:nvPicPr>
          <p:cNvPr id="114" name="Google Shape;114;p16"/>
          <p:cNvPicPr preferRelativeResize="0"/>
          <p:nvPr/>
        </p:nvPicPr>
        <p:blipFill>
          <a:blip r:embed="rId3">
            <a:alphaModFix/>
          </a:blip>
          <a:stretch>
            <a:fillRect/>
          </a:stretch>
        </p:blipFill>
        <p:spPr>
          <a:xfrm>
            <a:off x="1190567" y="1102592"/>
            <a:ext cx="2938325" cy="2938300"/>
          </a:xfrm>
          <a:prstGeom prst="rect">
            <a:avLst/>
          </a:prstGeom>
          <a:noFill/>
          <a:ln>
            <a:noFill/>
          </a:ln>
        </p:spPr>
      </p:pic>
      <p:sp>
        <p:nvSpPr>
          <p:cNvPr id="115" name="Google Shape;115;p16"/>
          <p:cNvSpPr txBox="1"/>
          <p:nvPr/>
        </p:nvSpPr>
        <p:spPr>
          <a:xfrm>
            <a:off x="1123275" y="4192275"/>
            <a:ext cx="3072900" cy="3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Merriweather"/>
                <a:ea typeface="Merriweather"/>
                <a:cs typeface="Merriweather"/>
                <a:sym typeface="Merriweather"/>
              </a:rPr>
              <a:t>Fangraphs Season Level</a:t>
            </a:r>
            <a:endParaRPr sz="1800">
              <a:solidFill>
                <a:schemeClr val="lt1"/>
              </a:solidFill>
              <a:latin typeface="Merriweather"/>
              <a:ea typeface="Merriweather"/>
              <a:cs typeface="Merriweather"/>
              <a:sym typeface="Merriweather"/>
            </a:endParaRPr>
          </a:p>
        </p:txBody>
      </p:sp>
      <p:pic>
        <p:nvPicPr>
          <p:cNvPr id="116" name="Google Shape;116;p16"/>
          <p:cNvPicPr preferRelativeResize="0"/>
          <p:nvPr/>
        </p:nvPicPr>
        <p:blipFill rotWithShape="1">
          <a:blip r:embed="rId4">
            <a:alphaModFix/>
          </a:blip>
          <a:srcRect b="2181"/>
          <a:stretch/>
        </p:blipFill>
        <p:spPr>
          <a:xfrm>
            <a:off x="5028163" y="1104138"/>
            <a:ext cx="2935224" cy="2935224"/>
          </a:xfrm>
          <a:prstGeom prst="rect">
            <a:avLst/>
          </a:prstGeom>
          <a:noFill/>
          <a:ln>
            <a:noFill/>
          </a:ln>
        </p:spPr>
      </p:pic>
      <p:sp>
        <p:nvSpPr>
          <p:cNvPr id="117" name="Google Shape;117;p16"/>
          <p:cNvSpPr txBox="1"/>
          <p:nvPr/>
        </p:nvSpPr>
        <p:spPr>
          <a:xfrm>
            <a:off x="4959325" y="4192275"/>
            <a:ext cx="3072900" cy="3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Merriweather"/>
                <a:ea typeface="Merriweather"/>
                <a:cs typeface="Merriweather"/>
                <a:sym typeface="Merriweather"/>
              </a:rPr>
              <a:t>Savant Pitch Level</a:t>
            </a:r>
            <a:endParaRPr sz="1800">
              <a:solidFill>
                <a:schemeClr val="lt1"/>
              </a:solidFill>
              <a:latin typeface="Merriweather"/>
              <a:ea typeface="Merriweather"/>
              <a:cs typeface="Merriweather"/>
              <a:sym typeface="Merriweath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0E5E7"/>
        </a:solidFill>
        <a:effectLst/>
      </p:bgPr>
    </p:bg>
    <p:spTree>
      <p:nvGrpSpPr>
        <p:cNvPr id="1" name="Shape 121"/>
        <p:cNvGrpSpPr/>
        <p:nvPr/>
      </p:nvGrpSpPr>
      <p:grpSpPr>
        <a:xfrm>
          <a:off x="0" y="0"/>
          <a:ext cx="0" cy="0"/>
          <a:chOff x="0" y="0"/>
          <a:chExt cx="0" cy="0"/>
        </a:xfrm>
      </p:grpSpPr>
      <p:sp>
        <p:nvSpPr>
          <p:cNvPr id="122" name="Google Shape;122;p17"/>
          <p:cNvSpPr/>
          <p:nvPr/>
        </p:nvSpPr>
        <p:spPr>
          <a:xfrm>
            <a:off x="168300" y="229000"/>
            <a:ext cx="8807400" cy="48264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 name="Google Shape;12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Merriweather"/>
                <a:ea typeface="Merriweather"/>
                <a:cs typeface="Merriweather"/>
                <a:sym typeface="Merriweather"/>
              </a:rPr>
              <a:t>Research Methodology</a:t>
            </a:r>
            <a:endParaRPr b="1">
              <a:latin typeface="Merriweather"/>
              <a:ea typeface="Merriweather"/>
              <a:cs typeface="Merriweather"/>
              <a:sym typeface="Merriweather"/>
            </a:endParaRPr>
          </a:p>
        </p:txBody>
      </p:sp>
      <p:sp>
        <p:nvSpPr>
          <p:cNvPr id="124" name="Google Shape;124;p17"/>
          <p:cNvSpPr txBox="1">
            <a:spLocks noGrp="1"/>
          </p:cNvSpPr>
          <p:nvPr>
            <p:ph type="body" idx="1"/>
          </p:nvPr>
        </p:nvSpPr>
        <p:spPr>
          <a:xfrm>
            <a:off x="311700" y="1152475"/>
            <a:ext cx="8520600" cy="1419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Clr>
                <a:schemeClr val="dk1"/>
              </a:buClr>
              <a:buSzPts val="1800"/>
              <a:buFont typeface="Merriweather"/>
              <a:buChar char="❖"/>
            </a:pPr>
            <a:r>
              <a:rPr lang="en">
                <a:solidFill>
                  <a:schemeClr val="dk1"/>
                </a:solidFill>
                <a:latin typeface="Merriweather"/>
                <a:ea typeface="Merriweather"/>
                <a:cs typeface="Merriweather"/>
                <a:sym typeface="Merriweather"/>
              </a:rPr>
              <a:t>Agglomerative Hierarchical Clustering Model</a:t>
            </a:r>
            <a:endParaRPr>
              <a:solidFill>
                <a:schemeClr val="dk1"/>
              </a:solidFill>
              <a:latin typeface="Merriweather"/>
              <a:ea typeface="Merriweather"/>
              <a:cs typeface="Merriweather"/>
              <a:sym typeface="Merriweather"/>
            </a:endParaRPr>
          </a:p>
          <a:p>
            <a:pPr marL="457200" lvl="0" indent="-342900" algn="l" rtl="0">
              <a:spcBef>
                <a:spcPts val="0"/>
              </a:spcBef>
              <a:spcAft>
                <a:spcPts val="0"/>
              </a:spcAft>
              <a:buClr>
                <a:schemeClr val="dk1"/>
              </a:buClr>
              <a:buSzPts val="1800"/>
              <a:buFont typeface="Merriweather"/>
              <a:buChar char="❖"/>
            </a:pPr>
            <a:r>
              <a:rPr lang="en">
                <a:solidFill>
                  <a:schemeClr val="dk1"/>
                </a:solidFill>
                <a:latin typeface="Merriweather"/>
                <a:ea typeface="Merriweather"/>
                <a:cs typeface="Merriweather"/>
                <a:sym typeface="Merriweather"/>
              </a:rPr>
              <a:t>Filtered down to a minimum of 50 total batters faced</a:t>
            </a:r>
            <a:endParaRPr>
              <a:solidFill>
                <a:schemeClr val="dk1"/>
              </a:solidFill>
              <a:latin typeface="Merriweather"/>
              <a:ea typeface="Merriweather"/>
              <a:cs typeface="Merriweather"/>
              <a:sym typeface="Merriweather"/>
            </a:endParaRPr>
          </a:p>
          <a:p>
            <a:pPr marL="457200" lvl="0" indent="-342900" algn="l" rtl="0">
              <a:spcBef>
                <a:spcPts val="0"/>
              </a:spcBef>
              <a:spcAft>
                <a:spcPts val="0"/>
              </a:spcAft>
              <a:buClr>
                <a:schemeClr val="dk1"/>
              </a:buClr>
              <a:buSzPts val="1800"/>
              <a:buFont typeface="Merriweather"/>
              <a:buChar char="❖"/>
            </a:pPr>
            <a:r>
              <a:rPr lang="en">
                <a:solidFill>
                  <a:schemeClr val="dk1"/>
                </a:solidFill>
                <a:latin typeface="Merriweather"/>
                <a:ea typeface="Merriweather"/>
                <a:cs typeface="Merriweather"/>
                <a:sym typeface="Merriweather"/>
              </a:rPr>
              <a:t>Data converted to percentiles</a:t>
            </a:r>
            <a:endParaRPr>
              <a:solidFill>
                <a:schemeClr val="dk1"/>
              </a:solidFill>
              <a:latin typeface="Merriweather"/>
              <a:ea typeface="Merriweather"/>
              <a:cs typeface="Merriweather"/>
              <a:sym typeface="Merriweather"/>
            </a:endParaRPr>
          </a:p>
          <a:p>
            <a:pPr marL="457200" lvl="0" indent="-342900" algn="l" rtl="0">
              <a:spcBef>
                <a:spcPts val="0"/>
              </a:spcBef>
              <a:spcAft>
                <a:spcPts val="0"/>
              </a:spcAft>
              <a:buClr>
                <a:schemeClr val="dk1"/>
              </a:buClr>
              <a:buSzPts val="1800"/>
              <a:buFont typeface="Merriweather"/>
              <a:buChar char="❖"/>
            </a:pPr>
            <a:r>
              <a:rPr lang="en">
                <a:solidFill>
                  <a:schemeClr val="dk1"/>
                </a:solidFill>
                <a:latin typeface="Merriweather"/>
                <a:ea typeface="Merriweather"/>
                <a:cs typeface="Merriweather"/>
                <a:sym typeface="Merriweather"/>
              </a:rPr>
              <a:t>Clusters created for each of the following:</a:t>
            </a:r>
            <a:endParaRPr>
              <a:solidFill>
                <a:schemeClr val="dk1"/>
              </a:solidFill>
              <a:latin typeface="Merriweather"/>
              <a:ea typeface="Merriweather"/>
              <a:cs typeface="Merriweather"/>
              <a:sym typeface="Merriweather"/>
            </a:endParaRPr>
          </a:p>
        </p:txBody>
      </p:sp>
      <p:sp>
        <p:nvSpPr>
          <p:cNvPr id="125" name="Google Shape;125;p17"/>
          <p:cNvSpPr/>
          <p:nvPr/>
        </p:nvSpPr>
        <p:spPr>
          <a:xfrm>
            <a:off x="413350" y="2644600"/>
            <a:ext cx="2357700" cy="2214900"/>
          </a:xfrm>
          <a:prstGeom prst="ellipse">
            <a:avLst/>
          </a:prstGeom>
          <a:solidFill>
            <a:srgbClr val="C6011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u="sng"/>
          </a:p>
          <a:p>
            <a:pPr marL="0" lvl="0" indent="0" algn="ctr" rtl="0">
              <a:spcBef>
                <a:spcPts val="0"/>
              </a:spcBef>
              <a:spcAft>
                <a:spcPts val="0"/>
              </a:spcAft>
              <a:buNone/>
            </a:pPr>
            <a:endParaRPr u="sng"/>
          </a:p>
          <a:p>
            <a:pPr marL="0" lvl="0" indent="0" algn="ctr" rtl="0">
              <a:spcBef>
                <a:spcPts val="0"/>
              </a:spcBef>
              <a:spcAft>
                <a:spcPts val="0"/>
              </a:spcAft>
              <a:buNone/>
            </a:pPr>
            <a:endParaRPr u="sng"/>
          </a:p>
          <a:p>
            <a:pPr marL="0" lvl="0" indent="0" algn="ctr" rtl="0">
              <a:spcBef>
                <a:spcPts val="0"/>
              </a:spcBef>
              <a:spcAft>
                <a:spcPts val="0"/>
              </a:spcAft>
              <a:buNone/>
            </a:pPr>
            <a:r>
              <a:rPr lang="en" sz="1600" u="sng">
                <a:solidFill>
                  <a:schemeClr val="lt1"/>
                </a:solidFill>
                <a:latin typeface="Merriweather"/>
                <a:ea typeface="Merriweather"/>
                <a:cs typeface="Merriweather"/>
                <a:sym typeface="Merriweather"/>
              </a:rPr>
              <a:t>Batted Ball</a:t>
            </a:r>
            <a:endParaRPr sz="1600" u="sng">
              <a:solidFill>
                <a:schemeClr val="lt1"/>
              </a:solidFill>
              <a:latin typeface="Merriweather"/>
              <a:ea typeface="Merriweather"/>
              <a:cs typeface="Merriweather"/>
              <a:sym typeface="Merriweather"/>
            </a:endParaRPr>
          </a:p>
          <a:p>
            <a:pPr marL="0" lvl="0" indent="0" algn="l" rtl="0">
              <a:spcBef>
                <a:spcPts val="0"/>
              </a:spcBef>
              <a:spcAft>
                <a:spcPts val="0"/>
              </a:spcAft>
              <a:buNone/>
            </a:pPr>
            <a:endParaRPr u="sng">
              <a:solidFill>
                <a:schemeClr val="lt1"/>
              </a:solidFill>
              <a:latin typeface="Merriweather"/>
              <a:ea typeface="Merriweather"/>
              <a:cs typeface="Merriweather"/>
              <a:sym typeface="Merriweather"/>
            </a:endParaRPr>
          </a:p>
          <a:p>
            <a:pPr marL="0" lvl="0" indent="0" algn="ctr" rtl="0">
              <a:spcBef>
                <a:spcPts val="0"/>
              </a:spcBef>
              <a:spcAft>
                <a:spcPts val="0"/>
              </a:spcAft>
              <a:buNone/>
            </a:pPr>
            <a:r>
              <a:rPr lang="en">
                <a:solidFill>
                  <a:schemeClr val="lt1"/>
                </a:solidFill>
                <a:latin typeface="Merriweather"/>
                <a:ea typeface="Merriweather"/>
                <a:cs typeface="Merriweather"/>
                <a:sym typeface="Merriweather"/>
              </a:rPr>
              <a:t>Pitcher’s tendency to allow different types of contact</a:t>
            </a:r>
            <a:endParaRPr>
              <a:solidFill>
                <a:schemeClr val="lt1"/>
              </a:solidFill>
              <a:latin typeface="Merriweather"/>
              <a:ea typeface="Merriweather"/>
              <a:cs typeface="Merriweather"/>
              <a:sym typeface="Merriweather"/>
            </a:endParaRPr>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126" name="Google Shape;126;p17"/>
          <p:cNvSpPr/>
          <p:nvPr/>
        </p:nvSpPr>
        <p:spPr>
          <a:xfrm>
            <a:off x="3393150" y="2644600"/>
            <a:ext cx="2357700" cy="2214900"/>
          </a:xfrm>
          <a:prstGeom prst="ellipse">
            <a:avLst/>
          </a:prstGeom>
          <a:solidFill>
            <a:srgbClr val="51627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u="sng">
              <a:latin typeface="Merriweather"/>
              <a:ea typeface="Merriweather"/>
              <a:cs typeface="Merriweather"/>
              <a:sym typeface="Merriweather"/>
            </a:endParaRPr>
          </a:p>
          <a:p>
            <a:pPr marL="0" lvl="0" indent="0" algn="ctr" rtl="0">
              <a:spcBef>
                <a:spcPts val="0"/>
              </a:spcBef>
              <a:spcAft>
                <a:spcPts val="0"/>
              </a:spcAft>
              <a:buNone/>
            </a:pPr>
            <a:endParaRPr u="sng">
              <a:solidFill>
                <a:schemeClr val="lt1"/>
              </a:solidFill>
              <a:latin typeface="Merriweather"/>
              <a:ea typeface="Merriweather"/>
              <a:cs typeface="Merriweather"/>
              <a:sym typeface="Merriweather"/>
            </a:endParaRPr>
          </a:p>
          <a:p>
            <a:pPr marL="0" lvl="0" indent="0" algn="ctr" rtl="0">
              <a:spcBef>
                <a:spcPts val="0"/>
              </a:spcBef>
              <a:spcAft>
                <a:spcPts val="0"/>
              </a:spcAft>
              <a:buNone/>
            </a:pPr>
            <a:r>
              <a:rPr lang="en" sz="1600" u="sng">
                <a:solidFill>
                  <a:schemeClr val="lt1"/>
                </a:solidFill>
                <a:latin typeface="Merriweather"/>
                <a:ea typeface="Merriweather"/>
                <a:cs typeface="Merriweather"/>
                <a:sym typeface="Merriweather"/>
              </a:rPr>
              <a:t>Plate Discipline</a:t>
            </a:r>
            <a:endParaRPr sz="1600" u="sng">
              <a:solidFill>
                <a:schemeClr val="lt1"/>
              </a:solidFill>
              <a:latin typeface="Merriweather"/>
              <a:ea typeface="Merriweather"/>
              <a:cs typeface="Merriweather"/>
              <a:sym typeface="Merriweather"/>
            </a:endParaRPr>
          </a:p>
          <a:p>
            <a:pPr marL="0" lvl="0" indent="0" algn="ctr" rtl="0">
              <a:spcBef>
                <a:spcPts val="0"/>
              </a:spcBef>
              <a:spcAft>
                <a:spcPts val="0"/>
              </a:spcAft>
              <a:buNone/>
            </a:pPr>
            <a:endParaRPr u="sng">
              <a:solidFill>
                <a:schemeClr val="lt1"/>
              </a:solidFill>
              <a:latin typeface="Merriweather"/>
              <a:ea typeface="Merriweather"/>
              <a:cs typeface="Merriweather"/>
              <a:sym typeface="Merriweather"/>
            </a:endParaRPr>
          </a:p>
          <a:p>
            <a:pPr marL="0" lvl="0" indent="0" algn="ctr" rtl="0">
              <a:spcBef>
                <a:spcPts val="0"/>
              </a:spcBef>
              <a:spcAft>
                <a:spcPts val="0"/>
              </a:spcAft>
              <a:buNone/>
            </a:pPr>
            <a:r>
              <a:rPr lang="en">
                <a:solidFill>
                  <a:schemeClr val="lt1"/>
                </a:solidFill>
                <a:latin typeface="Merriweather"/>
                <a:ea typeface="Merriweather"/>
                <a:cs typeface="Merriweather"/>
                <a:sym typeface="Merriweather"/>
              </a:rPr>
              <a:t>Pitcher’s ability to control the zone </a:t>
            </a:r>
            <a:endParaRPr>
              <a:solidFill>
                <a:schemeClr val="lt1"/>
              </a:solidFill>
              <a:latin typeface="Merriweather"/>
              <a:ea typeface="Merriweather"/>
              <a:cs typeface="Merriweather"/>
              <a:sym typeface="Merriweather"/>
            </a:endParaRPr>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127" name="Google Shape;127;p17"/>
          <p:cNvSpPr/>
          <p:nvPr/>
        </p:nvSpPr>
        <p:spPr>
          <a:xfrm>
            <a:off x="6372950" y="2644600"/>
            <a:ext cx="2357700" cy="2214900"/>
          </a:xfrm>
          <a:prstGeom prst="ellipse">
            <a:avLst/>
          </a:pr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u="sng"/>
          </a:p>
          <a:p>
            <a:pPr marL="0" lvl="0" indent="0" algn="l" rtl="0">
              <a:spcBef>
                <a:spcPts val="0"/>
              </a:spcBef>
              <a:spcAft>
                <a:spcPts val="0"/>
              </a:spcAft>
              <a:buNone/>
            </a:pPr>
            <a:endParaRPr u="sng">
              <a:latin typeface="Merriweather"/>
              <a:ea typeface="Merriweather"/>
              <a:cs typeface="Merriweather"/>
              <a:sym typeface="Merriweather"/>
            </a:endParaRPr>
          </a:p>
          <a:p>
            <a:pPr marL="0" lvl="0" indent="0" algn="ctr" rtl="0">
              <a:spcBef>
                <a:spcPts val="0"/>
              </a:spcBef>
              <a:spcAft>
                <a:spcPts val="0"/>
              </a:spcAft>
              <a:buNone/>
            </a:pPr>
            <a:endParaRPr sz="1600" u="sng">
              <a:latin typeface="Merriweather"/>
              <a:ea typeface="Merriweather"/>
              <a:cs typeface="Merriweather"/>
              <a:sym typeface="Merriweather"/>
            </a:endParaRPr>
          </a:p>
          <a:p>
            <a:pPr marL="0" lvl="0" indent="0" algn="ctr" rtl="0">
              <a:spcBef>
                <a:spcPts val="0"/>
              </a:spcBef>
              <a:spcAft>
                <a:spcPts val="0"/>
              </a:spcAft>
              <a:buNone/>
            </a:pPr>
            <a:r>
              <a:rPr lang="en" sz="1600" u="sng">
                <a:latin typeface="Merriweather"/>
                <a:ea typeface="Merriweather"/>
                <a:cs typeface="Merriweather"/>
                <a:sym typeface="Merriweather"/>
              </a:rPr>
              <a:t>Reliever Role</a:t>
            </a:r>
            <a:endParaRPr sz="1600" u="sng">
              <a:latin typeface="Merriweather"/>
              <a:ea typeface="Merriweather"/>
              <a:cs typeface="Merriweather"/>
              <a:sym typeface="Merriweather"/>
            </a:endParaRPr>
          </a:p>
          <a:p>
            <a:pPr marL="0" lvl="0" indent="0" algn="ctr" rtl="0">
              <a:spcBef>
                <a:spcPts val="0"/>
              </a:spcBef>
              <a:spcAft>
                <a:spcPts val="0"/>
              </a:spcAft>
              <a:buNone/>
            </a:pPr>
            <a:endParaRPr u="sng">
              <a:latin typeface="Merriweather"/>
              <a:ea typeface="Merriweather"/>
              <a:cs typeface="Merriweather"/>
              <a:sym typeface="Merriweather"/>
            </a:endParaRPr>
          </a:p>
          <a:p>
            <a:pPr marL="0" lvl="0" indent="0" algn="ctr" rtl="0">
              <a:spcBef>
                <a:spcPts val="0"/>
              </a:spcBef>
              <a:spcAft>
                <a:spcPts val="0"/>
              </a:spcAft>
              <a:buNone/>
            </a:pPr>
            <a:r>
              <a:rPr lang="en">
                <a:latin typeface="Merriweather"/>
                <a:ea typeface="Merriweather"/>
                <a:cs typeface="Merriweather"/>
                <a:sym typeface="Merriweather"/>
              </a:rPr>
              <a:t>Situation pitcher is given when they enter a game</a:t>
            </a:r>
            <a:endParaRPr>
              <a:latin typeface="Merriweather"/>
              <a:ea typeface="Merriweather"/>
              <a:cs typeface="Merriweather"/>
              <a:sym typeface="Merriweather"/>
            </a:endParaRPr>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l" rtl="0">
              <a:spcBef>
                <a:spcPts val="0"/>
              </a:spcBef>
              <a:spcAft>
                <a:spcPts val="0"/>
              </a:spcAft>
              <a:buNone/>
            </a:pP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6011F"/>
        </a:solidFill>
        <a:effectLst/>
      </p:bgPr>
    </p:bg>
    <p:spTree>
      <p:nvGrpSpPr>
        <p:cNvPr id="1" name="Shape 131"/>
        <p:cNvGrpSpPr/>
        <p:nvPr/>
      </p:nvGrpSpPr>
      <p:grpSpPr>
        <a:xfrm>
          <a:off x="0" y="0"/>
          <a:ext cx="0" cy="0"/>
          <a:chOff x="0" y="0"/>
          <a:chExt cx="0" cy="0"/>
        </a:xfrm>
      </p:grpSpPr>
      <p:sp>
        <p:nvSpPr>
          <p:cNvPr id="132" name="Google Shape;132;p18"/>
          <p:cNvSpPr/>
          <p:nvPr/>
        </p:nvSpPr>
        <p:spPr>
          <a:xfrm>
            <a:off x="168300" y="158550"/>
            <a:ext cx="8807400" cy="48264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 name="Google Shape;133;p18"/>
          <p:cNvSpPr txBox="1">
            <a:spLocks noGrp="1"/>
          </p:cNvSpPr>
          <p:nvPr>
            <p:ph type="title"/>
          </p:nvPr>
        </p:nvSpPr>
        <p:spPr>
          <a:xfrm>
            <a:off x="311700" y="285475"/>
            <a:ext cx="3816000" cy="867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latin typeface="Merriweather Black"/>
                <a:ea typeface="Merriweather Black"/>
                <a:cs typeface="Merriweather Black"/>
                <a:sym typeface="Merriweather Black"/>
              </a:rPr>
              <a:t>Batted Ball </a:t>
            </a:r>
            <a:endParaRPr>
              <a:solidFill>
                <a:schemeClr val="lt1"/>
              </a:solidFill>
              <a:latin typeface="Merriweather Black"/>
              <a:ea typeface="Merriweather Black"/>
              <a:cs typeface="Merriweather Black"/>
              <a:sym typeface="Merriweather Black"/>
            </a:endParaRPr>
          </a:p>
          <a:p>
            <a:pPr marL="0" lvl="0" indent="0" algn="l" rtl="0">
              <a:spcBef>
                <a:spcPts val="0"/>
              </a:spcBef>
              <a:spcAft>
                <a:spcPts val="0"/>
              </a:spcAft>
              <a:buNone/>
            </a:pPr>
            <a:r>
              <a:rPr lang="en">
                <a:solidFill>
                  <a:schemeClr val="lt1"/>
                </a:solidFill>
                <a:latin typeface="Merriweather Black"/>
                <a:ea typeface="Merriweather Black"/>
                <a:cs typeface="Merriweather Black"/>
                <a:sym typeface="Merriweather Black"/>
              </a:rPr>
              <a:t>Cluster Model</a:t>
            </a:r>
            <a:endParaRPr>
              <a:solidFill>
                <a:schemeClr val="lt1"/>
              </a:solidFill>
              <a:latin typeface="Merriweather Black"/>
              <a:ea typeface="Merriweather Black"/>
              <a:cs typeface="Merriweather Black"/>
              <a:sym typeface="Merriweather Black"/>
            </a:endParaRPr>
          </a:p>
        </p:txBody>
      </p:sp>
      <p:sp>
        <p:nvSpPr>
          <p:cNvPr id="134" name="Google Shape;134;p18"/>
          <p:cNvSpPr txBox="1">
            <a:spLocks noGrp="1"/>
          </p:cNvSpPr>
          <p:nvPr>
            <p:ph type="body" idx="1"/>
          </p:nvPr>
        </p:nvSpPr>
        <p:spPr>
          <a:xfrm>
            <a:off x="311700" y="1152475"/>
            <a:ext cx="3848700" cy="34164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a:solidFill>
                  <a:schemeClr val="lt1"/>
                </a:solidFill>
                <a:latin typeface="Merriweather"/>
                <a:ea typeface="Merriweather"/>
                <a:cs typeface="Merriweather"/>
                <a:sym typeface="Merriweather"/>
              </a:rPr>
              <a:t>Variables Used:</a:t>
            </a:r>
            <a:endParaRPr>
              <a:solidFill>
                <a:schemeClr val="lt1"/>
              </a:solidFill>
              <a:latin typeface="Merriweather"/>
              <a:ea typeface="Merriweather"/>
              <a:cs typeface="Merriweather"/>
              <a:sym typeface="Merriweather"/>
            </a:endParaRPr>
          </a:p>
          <a:p>
            <a:pPr marL="457200" lvl="0" indent="-342900" algn="l" rtl="0">
              <a:spcBef>
                <a:spcPts val="1200"/>
              </a:spcBef>
              <a:spcAft>
                <a:spcPts val="0"/>
              </a:spcAft>
              <a:buClr>
                <a:schemeClr val="lt1"/>
              </a:buClr>
              <a:buSzPts val="1800"/>
              <a:buFont typeface="Merriweather"/>
              <a:buChar char="❖"/>
            </a:pPr>
            <a:r>
              <a:rPr lang="en">
                <a:solidFill>
                  <a:schemeClr val="lt1"/>
                </a:solidFill>
                <a:latin typeface="Merriweather"/>
                <a:ea typeface="Merriweather"/>
                <a:cs typeface="Merriweather"/>
                <a:sym typeface="Merriweather"/>
              </a:rPr>
              <a:t>Weak Contact%</a:t>
            </a:r>
            <a:endParaRPr>
              <a:solidFill>
                <a:schemeClr val="lt1"/>
              </a:solidFill>
              <a:latin typeface="Merriweather"/>
              <a:ea typeface="Merriweather"/>
              <a:cs typeface="Merriweather"/>
              <a:sym typeface="Merriweather"/>
            </a:endParaRPr>
          </a:p>
          <a:p>
            <a:pPr marL="457200" lvl="0" indent="-342900" algn="l" rtl="0">
              <a:spcBef>
                <a:spcPts val="0"/>
              </a:spcBef>
              <a:spcAft>
                <a:spcPts val="0"/>
              </a:spcAft>
              <a:buClr>
                <a:schemeClr val="lt1"/>
              </a:buClr>
              <a:buSzPts val="1800"/>
              <a:buFont typeface="Merriweather"/>
              <a:buChar char="❖"/>
            </a:pPr>
            <a:r>
              <a:rPr lang="en">
                <a:solidFill>
                  <a:schemeClr val="lt1"/>
                </a:solidFill>
                <a:latin typeface="Merriweather"/>
                <a:ea typeface="Merriweather"/>
                <a:cs typeface="Merriweather"/>
                <a:sym typeface="Merriweather"/>
              </a:rPr>
              <a:t>Hit Under%</a:t>
            </a:r>
            <a:endParaRPr>
              <a:solidFill>
                <a:schemeClr val="lt1"/>
              </a:solidFill>
              <a:latin typeface="Merriweather"/>
              <a:ea typeface="Merriweather"/>
              <a:cs typeface="Merriweather"/>
              <a:sym typeface="Merriweather"/>
            </a:endParaRPr>
          </a:p>
          <a:p>
            <a:pPr marL="457200" lvl="0" indent="-342900" algn="l" rtl="0">
              <a:spcBef>
                <a:spcPts val="0"/>
              </a:spcBef>
              <a:spcAft>
                <a:spcPts val="0"/>
              </a:spcAft>
              <a:buClr>
                <a:schemeClr val="lt1"/>
              </a:buClr>
              <a:buSzPts val="1800"/>
              <a:buFont typeface="Merriweather"/>
              <a:buChar char="❖"/>
            </a:pPr>
            <a:r>
              <a:rPr lang="en">
                <a:solidFill>
                  <a:schemeClr val="lt1"/>
                </a:solidFill>
                <a:latin typeface="Merriweather"/>
                <a:ea typeface="Merriweather"/>
                <a:cs typeface="Merriweather"/>
                <a:sym typeface="Merriweather"/>
              </a:rPr>
              <a:t>Topped%</a:t>
            </a:r>
            <a:endParaRPr>
              <a:solidFill>
                <a:schemeClr val="lt1"/>
              </a:solidFill>
              <a:latin typeface="Merriweather"/>
              <a:ea typeface="Merriweather"/>
              <a:cs typeface="Merriweather"/>
              <a:sym typeface="Merriweather"/>
            </a:endParaRPr>
          </a:p>
          <a:p>
            <a:pPr marL="457200" lvl="0" indent="-342900" algn="l" rtl="0">
              <a:spcBef>
                <a:spcPts val="0"/>
              </a:spcBef>
              <a:spcAft>
                <a:spcPts val="0"/>
              </a:spcAft>
              <a:buClr>
                <a:schemeClr val="lt1"/>
              </a:buClr>
              <a:buSzPts val="1800"/>
              <a:buFont typeface="Merriweather"/>
              <a:buChar char="❖"/>
            </a:pPr>
            <a:r>
              <a:rPr lang="en">
                <a:solidFill>
                  <a:schemeClr val="lt1"/>
                </a:solidFill>
                <a:latin typeface="Merriweather"/>
                <a:ea typeface="Merriweather"/>
                <a:cs typeface="Merriweather"/>
                <a:sym typeface="Merriweather"/>
              </a:rPr>
              <a:t>Flare/Burner%</a:t>
            </a:r>
            <a:endParaRPr>
              <a:solidFill>
                <a:schemeClr val="lt1"/>
              </a:solidFill>
              <a:latin typeface="Merriweather"/>
              <a:ea typeface="Merriweather"/>
              <a:cs typeface="Merriweather"/>
              <a:sym typeface="Merriweather"/>
            </a:endParaRPr>
          </a:p>
          <a:p>
            <a:pPr marL="457200" lvl="0" indent="-342900" algn="l" rtl="0">
              <a:spcBef>
                <a:spcPts val="0"/>
              </a:spcBef>
              <a:spcAft>
                <a:spcPts val="0"/>
              </a:spcAft>
              <a:buClr>
                <a:schemeClr val="lt1"/>
              </a:buClr>
              <a:buSzPts val="1800"/>
              <a:buFont typeface="Merriweather"/>
              <a:buChar char="❖"/>
            </a:pPr>
            <a:r>
              <a:rPr lang="en">
                <a:solidFill>
                  <a:schemeClr val="lt1"/>
                </a:solidFill>
                <a:latin typeface="Merriweather"/>
                <a:ea typeface="Merriweather"/>
                <a:cs typeface="Merriweather"/>
                <a:sym typeface="Merriweather"/>
              </a:rPr>
              <a:t>Solid Contact%</a:t>
            </a:r>
            <a:endParaRPr>
              <a:solidFill>
                <a:schemeClr val="lt1"/>
              </a:solidFill>
              <a:latin typeface="Merriweather"/>
              <a:ea typeface="Merriweather"/>
              <a:cs typeface="Merriweather"/>
              <a:sym typeface="Merriweather"/>
            </a:endParaRPr>
          </a:p>
          <a:p>
            <a:pPr marL="457200" lvl="0" indent="-342900" algn="l" rtl="0">
              <a:spcBef>
                <a:spcPts val="0"/>
              </a:spcBef>
              <a:spcAft>
                <a:spcPts val="0"/>
              </a:spcAft>
              <a:buClr>
                <a:schemeClr val="lt1"/>
              </a:buClr>
              <a:buSzPts val="1800"/>
              <a:buFont typeface="Merriweather"/>
              <a:buChar char="❖"/>
            </a:pPr>
            <a:r>
              <a:rPr lang="en">
                <a:solidFill>
                  <a:schemeClr val="lt1"/>
                </a:solidFill>
                <a:latin typeface="Merriweather"/>
                <a:ea typeface="Merriweather"/>
                <a:cs typeface="Merriweather"/>
                <a:sym typeface="Merriweather"/>
              </a:rPr>
              <a:t>Barrel%</a:t>
            </a:r>
            <a:endParaRPr>
              <a:solidFill>
                <a:schemeClr val="lt1"/>
              </a:solidFill>
              <a:latin typeface="Merriweather"/>
              <a:ea typeface="Merriweather"/>
              <a:cs typeface="Merriweather"/>
              <a:sym typeface="Merriweather"/>
            </a:endParaRPr>
          </a:p>
          <a:p>
            <a:pPr marL="457200" lvl="0" indent="-342900" algn="l" rtl="0">
              <a:spcBef>
                <a:spcPts val="0"/>
              </a:spcBef>
              <a:spcAft>
                <a:spcPts val="0"/>
              </a:spcAft>
              <a:buClr>
                <a:schemeClr val="lt1"/>
              </a:buClr>
              <a:buSzPts val="1800"/>
              <a:buFont typeface="Merriweather"/>
              <a:buChar char="❖"/>
            </a:pPr>
            <a:r>
              <a:rPr lang="en">
                <a:solidFill>
                  <a:schemeClr val="lt1"/>
                </a:solidFill>
                <a:latin typeface="Merriweather"/>
                <a:ea typeface="Merriweather"/>
                <a:cs typeface="Merriweather"/>
                <a:sym typeface="Merriweather"/>
              </a:rPr>
              <a:t>Ground Ball%</a:t>
            </a:r>
            <a:endParaRPr>
              <a:solidFill>
                <a:schemeClr val="lt1"/>
              </a:solidFill>
              <a:latin typeface="Merriweather"/>
              <a:ea typeface="Merriweather"/>
              <a:cs typeface="Merriweather"/>
              <a:sym typeface="Merriweather"/>
            </a:endParaRPr>
          </a:p>
          <a:p>
            <a:pPr marL="457200" lvl="0" indent="-342900" algn="l" rtl="0">
              <a:spcBef>
                <a:spcPts val="0"/>
              </a:spcBef>
              <a:spcAft>
                <a:spcPts val="0"/>
              </a:spcAft>
              <a:buClr>
                <a:schemeClr val="lt1"/>
              </a:buClr>
              <a:buSzPts val="1800"/>
              <a:buFont typeface="Merriweather"/>
              <a:buChar char="❖"/>
            </a:pPr>
            <a:r>
              <a:rPr lang="en">
                <a:solidFill>
                  <a:schemeClr val="lt1"/>
                </a:solidFill>
                <a:latin typeface="Merriweather"/>
                <a:ea typeface="Merriweather"/>
                <a:cs typeface="Merriweather"/>
                <a:sym typeface="Merriweather"/>
              </a:rPr>
              <a:t>Fly Ball%</a:t>
            </a:r>
            <a:endParaRPr>
              <a:solidFill>
                <a:schemeClr val="lt1"/>
              </a:solidFill>
              <a:latin typeface="Merriweather"/>
              <a:ea typeface="Merriweather"/>
              <a:cs typeface="Merriweather"/>
              <a:sym typeface="Merriweather"/>
            </a:endParaRPr>
          </a:p>
          <a:p>
            <a:pPr marL="457200" lvl="0" indent="-342900" algn="l" rtl="0">
              <a:spcBef>
                <a:spcPts val="0"/>
              </a:spcBef>
              <a:spcAft>
                <a:spcPts val="0"/>
              </a:spcAft>
              <a:buClr>
                <a:schemeClr val="lt1"/>
              </a:buClr>
              <a:buSzPts val="1800"/>
              <a:buFont typeface="Merriweather"/>
              <a:buChar char="❖"/>
            </a:pPr>
            <a:r>
              <a:rPr lang="en">
                <a:solidFill>
                  <a:schemeClr val="lt1"/>
                </a:solidFill>
                <a:latin typeface="Merriweather"/>
                <a:ea typeface="Merriweather"/>
                <a:cs typeface="Merriweather"/>
                <a:sym typeface="Merriweather"/>
              </a:rPr>
              <a:t>Line Drive%</a:t>
            </a:r>
            <a:endParaRPr>
              <a:solidFill>
                <a:schemeClr val="lt1"/>
              </a:solidFill>
              <a:latin typeface="Merriweather"/>
              <a:ea typeface="Merriweather"/>
              <a:cs typeface="Merriweather"/>
              <a:sym typeface="Merriweather"/>
            </a:endParaRPr>
          </a:p>
          <a:p>
            <a:pPr marL="457200" lvl="0" indent="-342900" algn="l" rtl="0">
              <a:spcBef>
                <a:spcPts val="0"/>
              </a:spcBef>
              <a:spcAft>
                <a:spcPts val="0"/>
              </a:spcAft>
              <a:buClr>
                <a:schemeClr val="lt1"/>
              </a:buClr>
              <a:buSzPts val="1800"/>
              <a:buFont typeface="Merriweather"/>
              <a:buChar char="❖"/>
            </a:pPr>
            <a:r>
              <a:rPr lang="en">
                <a:solidFill>
                  <a:schemeClr val="lt1"/>
                </a:solidFill>
                <a:latin typeface="Merriweather"/>
                <a:ea typeface="Merriweather"/>
                <a:cs typeface="Merriweather"/>
                <a:sym typeface="Merriweather"/>
              </a:rPr>
              <a:t>Pop Up%</a:t>
            </a:r>
            <a:endParaRPr>
              <a:solidFill>
                <a:schemeClr val="lt1"/>
              </a:solidFill>
              <a:latin typeface="Merriweather"/>
              <a:ea typeface="Merriweather"/>
              <a:cs typeface="Merriweather"/>
              <a:sym typeface="Merriweather"/>
            </a:endParaRPr>
          </a:p>
        </p:txBody>
      </p:sp>
      <p:pic>
        <p:nvPicPr>
          <p:cNvPr id="135" name="Google Shape;135;p18"/>
          <p:cNvPicPr preferRelativeResize="0"/>
          <p:nvPr/>
        </p:nvPicPr>
        <p:blipFill>
          <a:blip r:embed="rId3">
            <a:alphaModFix/>
          </a:blip>
          <a:stretch>
            <a:fillRect/>
          </a:stretch>
        </p:blipFill>
        <p:spPr>
          <a:xfrm>
            <a:off x="4160425" y="162225"/>
            <a:ext cx="4826400" cy="482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39"/>
        <p:cNvGrpSpPr/>
        <p:nvPr/>
      </p:nvGrpSpPr>
      <p:grpSpPr>
        <a:xfrm>
          <a:off x="0" y="0"/>
          <a:ext cx="0" cy="0"/>
          <a:chOff x="0" y="0"/>
          <a:chExt cx="0" cy="0"/>
        </a:xfrm>
      </p:grpSpPr>
      <p:sp>
        <p:nvSpPr>
          <p:cNvPr id="140" name="Google Shape;140;p19"/>
          <p:cNvSpPr/>
          <p:nvPr/>
        </p:nvSpPr>
        <p:spPr>
          <a:xfrm>
            <a:off x="168300" y="158550"/>
            <a:ext cx="8807400" cy="48264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1" name="Google Shape;14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lt1"/>
                </a:solidFill>
                <a:latin typeface="Merriweather"/>
                <a:ea typeface="Merriweather"/>
                <a:cs typeface="Merriweather"/>
                <a:sym typeface="Merriweather"/>
              </a:rPr>
              <a:t>Batted Ball Model Clusters</a:t>
            </a:r>
            <a:endParaRPr b="1">
              <a:solidFill>
                <a:schemeClr val="lt1"/>
              </a:solidFill>
              <a:latin typeface="Merriweather"/>
              <a:ea typeface="Merriweather"/>
              <a:cs typeface="Merriweather"/>
              <a:sym typeface="Merriweather"/>
            </a:endParaRPr>
          </a:p>
        </p:txBody>
      </p:sp>
      <p:pic>
        <p:nvPicPr>
          <p:cNvPr id="142" name="Google Shape;142;p19"/>
          <p:cNvPicPr preferRelativeResize="0"/>
          <p:nvPr/>
        </p:nvPicPr>
        <p:blipFill>
          <a:blip r:embed="rId3">
            <a:alphaModFix/>
          </a:blip>
          <a:stretch>
            <a:fillRect/>
          </a:stretch>
        </p:blipFill>
        <p:spPr>
          <a:xfrm>
            <a:off x="444300" y="1017725"/>
            <a:ext cx="3145675" cy="1939008"/>
          </a:xfrm>
          <a:prstGeom prst="rect">
            <a:avLst/>
          </a:prstGeom>
          <a:noFill/>
          <a:ln w="19050" cap="flat" cmpd="sng">
            <a:solidFill>
              <a:schemeClr val="dk1"/>
            </a:solidFill>
            <a:prstDash val="solid"/>
            <a:round/>
            <a:headEnd type="none" w="sm" len="sm"/>
            <a:tailEnd type="none" w="sm" len="sm"/>
          </a:ln>
        </p:spPr>
      </p:pic>
      <p:pic>
        <p:nvPicPr>
          <p:cNvPr id="143" name="Google Shape;143;p19"/>
          <p:cNvPicPr preferRelativeResize="0"/>
          <p:nvPr/>
        </p:nvPicPr>
        <p:blipFill>
          <a:blip r:embed="rId4">
            <a:alphaModFix/>
          </a:blip>
          <a:stretch>
            <a:fillRect/>
          </a:stretch>
        </p:blipFill>
        <p:spPr>
          <a:xfrm>
            <a:off x="441313" y="2953051"/>
            <a:ext cx="3145677" cy="1935325"/>
          </a:xfrm>
          <a:prstGeom prst="rect">
            <a:avLst/>
          </a:prstGeom>
          <a:noFill/>
          <a:ln w="19050" cap="flat" cmpd="sng">
            <a:solidFill>
              <a:schemeClr val="dk1"/>
            </a:solidFill>
            <a:prstDash val="solid"/>
            <a:round/>
            <a:headEnd type="none" w="sm" len="sm"/>
            <a:tailEnd type="none" w="sm" len="sm"/>
          </a:ln>
        </p:spPr>
      </p:pic>
      <p:sp>
        <p:nvSpPr>
          <p:cNvPr id="144" name="Google Shape;144;p19"/>
          <p:cNvSpPr txBox="1"/>
          <p:nvPr/>
        </p:nvSpPr>
        <p:spPr>
          <a:xfrm>
            <a:off x="3862175" y="1851588"/>
            <a:ext cx="3145800" cy="753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lt1"/>
              </a:buClr>
              <a:buSzPts val="1800"/>
              <a:buFont typeface="Merriweather"/>
              <a:buChar char="❖"/>
            </a:pPr>
            <a:r>
              <a:rPr lang="en" sz="1800">
                <a:solidFill>
                  <a:schemeClr val="lt1"/>
                </a:solidFill>
                <a:latin typeface="Merriweather"/>
                <a:ea typeface="Merriweather"/>
                <a:cs typeface="Merriweather"/>
                <a:sym typeface="Merriweather"/>
              </a:rPr>
              <a:t>Extreme Fly Ball </a:t>
            </a:r>
            <a:endParaRPr sz="1800">
              <a:solidFill>
                <a:srgbClr val="F15151"/>
              </a:solidFill>
              <a:latin typeface="Merriweather"/>
              <a:ea typeface="Merriweather"/>
              <a:cs typeface="Merriweather"/>
              <a:sym typeface="Merriweather"/>
            </a:endParaRPr>
          </a:p>
          <a:p>
            <a:pPr marL="457200" lvl="0" indent="-342900" algn="l" rtl="0">
              <a:lnSpc>
                <a:spcPct val="115000"/>
              </a:lnSpc>
              <a:spcBef>
                <a:spcPts val="0"/>
              </a:spcBef>
              <a:spcAft>
                <a:spcPts val="0"/>
              </a:spcAft>
              <a:buClr>
                <a:schemeClr val="lt1"/>
              </a:buClr>
              <a:buSzPts val="1800"/>
              <a:buFont typeface="Merriweather"/>
              <a:buChar char="❖"/>
            </a:pPr>
            <a:r>
              <a:rPr lang="en" sz="1800">
                <a:solidFill>
                  <a:schemeClr val="lt1"/>
                </a:solidFill>
                <a:latin typeface="Merriweather"/>
                <a:ea typeface="Merriweather"/>
                <a:cs typeface="Merriweather"/>
                <a:sym typeface="Merriweather"/>
              </a:rPr>
              <a:t>Extreme Ground Ball </a:t>
            </a:r>
            <a:endParaRPr sz="1800">
              <a:solidFill>
                <a:schemeClr val="lt1"/>
              </a:solidFill>
              <a:latin typeface="Merriweather"/>
              <a:ea typeface="Merriweather"/>
              <a:cs typeface="Merriweather"/>
              <a:sym typeface="Merriweather"/>
            </a:endParaRPr>
          </a:p>
        </p:txBody>
      </p:sp>
      <p:sp>
        <p:nvSpPr>
          <p:cNvPr id="145" name="Google Shape;145;p19"/>
          <p:cNvSpPr txBox="1"/>
          <p:nvPr/>
        </p:nvSpPr>
        <p:spPr>
          <a:xfrm>
            <a:off x="6811125" y="1851600"/>
            <a:ext cx="2032500" cy="1156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lt1"/>
              </a:buClr>
              <a:buSzPts val="1800"/>
              <a:buFont typeface="Merriweather"/>
              <a:buChar char="❖"/>
            </a:pPr>
            <a:r>
              <a:rPr lang="en" sz="1800">
                <a:solidFill>
                  <a:schemeClr val="lt1"/>
                </a:solidFill>
                <a:latin typeface="Merriweather"/>
                <a:ea typeface="Merriweather"/>
                <a:cs typeface="Merriweather"/>
                <a:sym typeface="Merriweather"/>
              </a:rPr>
              <a:t>Fly Ball</a:t>
            </a:r>
            <a:endParaRPr sz="1800">
              <a:solidFill>
                <a:schemeClr val="lt1"/>
              </a:solidFill>
              <a:latin typeface="Merriweather"/>
              <a:ea typeface="Merriweather"/>
              <a:cs typeface="Merriweather"/>
              <a:sym typeface="Merriweather"/>
            </a:endParaRPr>
          </a:p>
          <a:p>
            <a:pPr marL="457200" lvl="0" indent="-342900" algn="l" rtl="0">
              <a:lnSpc>
                <a:spcPct val="115000"/>
              </a:lnSpc>
              <a:spcBef>
                <a:spcPts val="0"/>
              </a:spcBef>
              <a:spcAft>
                <a:spcPts val="0"/>
              </a:spcAft>
              <a:buClr>
                <a:schemeClr val="lt1"/>
              </a:buClr>
              <a:buSzPts val="1800"/>
              <a:buFont typeface="Merriweather"/>
              <a:buChar char="❖"/>
            </a:pPr>
            <a:r>
              <a:rPr lang="en" sz="1800">
                <a:solidFill>
                  <a:schemeClr val="lt1"/>
                </a:solidFill>
                <a:latin typeface="Merriweather"/>
                <a:ea typeface="Merriweather"/>
                <a:cs typeface="Merriweather"/>
                <a:sym typeface="Merriweather"/>
              </a:rPr>
              <a:t>Ground Ball</a:t>
            </a:r>
            <a:endParaRPr sz="1800">
              <a:solidFill>
                <a:schemeClr val="lt1"/>
              </a:solidFill>
              <a:latin typeface="Merriweather"/>
              <a:ea typeface="Merriweather"/>
              <a:cs typeface="Merriweather"/>
              <a:sym typeface="Merriweather"/>
            </a:endParaRPr>
          </a:p>
          <a:p>
            <a:pPr marL="0" lvl="0" indent="0" algn="ctr" rtl="0">
              <a:spcBef>
                <a:spcPts val="0"/>
              </a:spcBef>
              <a:spcAft>
                <a:spcPts val="0"/>
              </a:spcAft>
              <a:buNone/>
            </a:pPr>
            <a:endParaRPr sz="1800">
              <a:solidFill>
                <a:schemeClr val="lt1"/>
              </a:solidFill>
              <a:latin typeface="Merriweather"/>
              <a:ea typeface="Merriweather"/>
              <a:cs typeface="Merriweather"/>
              <a:sym typeface="Merriweather"/>
            </a:endParaRPr>
          </a:p>
        </p:txBody>
      </p:sp>
      <p:sp>
        <p:nvSpPr>
          <p:cNvPr id="146" name="Google Shape;146;p19"/>
          <p:cNvSpPr txBox="1"/>
          <p:nvPr/>
        </p:nvSpPr>
        <p:spPr>
          <a:xfrm>
            <a:off x="5166838" y="1318300"/>
            <a:ext cx="2372100" cy="45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u="sng">
                <a:solidFill>
                  <a:schemeClr val="lt1"/>
                </a:solidFill>
                <a:latin typeface="Merriweather"/>
                <a:ea typeface="Merriweather"/>
                <a:cs typeface="Merriweather"/>
                <a:sym typeface="Merriweather"/>
              </a:rPr>
              <a:t>Final Clusters</a:t>
            </a:r>
            <a:endParaRPr sz="2000" u="sng">
              <a:solidFill>
                <a:schemeClr val="lt1"/>
              </a:solidFill>
              <a:latin typeface="Merriweather"/>
              <a:ea typeface="Merriweather"/>
              <a:cs typeface="Merriweather"/>
              <a:sym typeface="Merriweather"/>
            </a:endParaRPr>
          </a:p>
        </p:txBody>
      </p:sp>
      <p:pic>
        <p:nvPicPr>
          <p:cNvPr id="147" name="Google Shape;147;p19"/>
          <p:cNvPicPr preferRelativeResize="0"/>
          <p:nvPr/>
        </p:nvPicPr>
        <p:blipFill>
          <a:blip r:embed="rId5">
            <a:alphaModFix/>
          </a:blip>
          <a:stretch>
            <a:fillRect/>
          </a:stretch>
        </p:blipFill>
        <p:spPr>
          <a:xfrm>
            <a:off x="4079900" y="2853702"/>
            <a:ext cx="4545975" cy="1625175"/>
          </a:xfrm>
          <a:prstGeom prst="rect">
            <a:avLst/>
          </a:prstGeom>
          <a:noFill/>
          <a:ln>
            <a:noFill/>
          </a:ln>
        </p:spPr>
      </p:pic>
      <p:pic>
        <p:nvPicPr>
          <p:cNvPr id="148" name="Google Shape;148;p19"/>
          <p:cNvPicPr preferRelativeResize="0"/>
          <p:nvPr/>
        </p:nvPicPr>
        <p:blipFill>
          <a:blip r:embed="rId6">
            <a:alphaModFix/>
          </a:blip>
          <a:stretch>
            <a:fillRect/>
          </a:stretch>
        </p:blipFill>
        <p:spPr>
          <a:xfrm rot="10800000">
            <a:off x="761300" y="2712725"/>
            <a:ext cx="716975" cy="102875"/>
          </a:xfrm>
          <a:prstGeom prst="rect">
            <a:avLst/>
          </a:prstGeom>
          <a:noFill/>
          <a:ln>
            <a:noFill/>
          </a:ln>
        </p:spPr>
      </p:pic>
      <p:pic>
        <p:nvPicPr>
          <p:cNvPr id="149" name="Google Shape;149;p19"/>
          <p:cNvPicPr preferRelativeResize="0"/>
          <p:nvPr/>
        </p:nvPicPr>
        <p:blipFill>
          <a:blip r:embed="rId6">
            <a:alphaModFix/>
          </a:blip>
          <a:stretch>
            <a:fillRect/>
          </a:stretch>
        </p:blipFill>
        <p:spPr>
          <a:xfrm rot="10800000">
            <a:off x="2323400" y="2712725"/>
            <a:ext cx="488375" cy="146250"/>
          </a:xfrm>
          <a:prstGeom prst="rect">
            <a:avLst/>
          </a:prstGeom>
          <a:noFill/>
          <a:ln>
            <a:noFill/>
          </a:ln>
        </p:spPr>
      </p:pic>
      <p:sp>
        <p:nvSpPr>
          <p:cNvPr id="150" name="Google Shape;150;p19"/>
          <p:cNvSpPr txBox="1"/>
          <p:nvPr/>
        </p:nvSpPr>
        <p:spPr>
          <a:xfrm>
            <a:off x="922075" y="2633625"/>
            <a:ext cx="556200" cy="1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
                <a:solidFill>
                  <a:schemeClr val="dk2"/>
                </a:solidFill>
              </a:rPr>
              <a:t>Fly Ball</a:t>
            </a:r>
            <a:endParaRPr sz="550">
              <a:solidFill>
                <a:schemeClr val="dk2"/>
              </a:solidFill>
            </a:endParaRPr>
          </a:p>
        </p:txBody>
      </p:sp>
      <p:pic>
        <p:nvPicPr>
          <p:cNvPr id="151" name="Google Shape;151;p19"/>
          <p:cNvPicPr preferRelativeResize="0"/>
          <p:nvPr/>
        </p:nvPicPr>
        <p:blipFill>
          <a:blip r:embed="rId6">
            <a:alphaModFix/>
          </a:blip>
          <a:stretch>
            <a:fillRect/>
          </a:stretch>
        </p:blipFill>
        <p:spPr>
          <a:xfrm rot="10800000">
            <a:off x="2232925" y="4643400"/>
            <a:ext cx="488375" cy="146250"/>
          </a:xfrm>
          <a:prstGeom prst="rect">
            <a:avLst/>
          </a:prstGeom>
          <a:noFill/>
          <a:ln>
            <a:noFill/>
          </a:ln>
        </p:spPr>
      </p:pic>
      <p:pic>
        <p:nvPicPr>
          <p:cNvPr id="152" name="Google Shape;152;p19"/>
          <p:cNvPicPr preferRelativeResize="0"/>
          <p:nvPr/>
        </p:nvPicPr>
        <p:blipFill>
          <a:blip r:embed="rId6">
            <a:alphaModFix/>
          </a:blip>
          <a:stretch>
            <a:fillRect/>
          </a:stretch>
        </p:blipFill>
        <p:spPr>
          <a:xfrm rot="10800000">
            <a:off x="807178" y="4643400"/>
            <a:ext cx="625225" cy="146250"/>
          </a:xfrm>
          <a:prstGeom prst="rect">
            <a:avLst/>
          </a:prstGeom>
          <a:noFill/>
          <a:ln>
            <a:noFill/>
          </a:ln>
        </p:spPr>
      </p:pic>
      <p:sp>
        <p:nvSpPr>
          <p:cNvPr id="153" name="Google Shape;153;p19"/>
          <p:cNvSpPr txBox="1"/>
          <p:nvPr/>
        </p:nvSpPr>
        <p:spPr>
          <a:xfrm>
            <a:off x="945900" y="4540500"/>
            <a:ext cx="556200" cy="1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
                <a:solidFill>
                  <a:schemeClr val="dk2"/>
                </a:solidFill>
              </a:rPr>
              <a:t>Fly Ball</a:t>
            </a:r>
            <a:endParaRPr sz="550">
              <a:solidFill>
                <a:schemeClr val="dk2"/>
              </a:solidFill>
            </a:endParaRPr>
          </a:p>
        </p:txBody>
      </p:sp>
      <p:sp>
        <p:nvSpPr>
          <p:cNvPr id="154" name="Google Shape;154;p19"/>
          <p:cNvSpPr txBox="1"/>
          <p:nvPr/>
        </p:nvSpPr>
        <p:spPr>
          <a:xfrm>
            <a:off x="2157400" y="2633625"/>
            <a:ext cx="717000" cy="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
                <a:solidFill>
                  <a:schemeClr val="dk2"/>
                </a:solidFill>
              </a:rPr>
              <a:t>Extreme Fly Ball</a:t>
            </a:r>
            <a:endParaRPr sz="550">
              <a:solidFill>
                <a:schemeClr val="dk2"/>
              </a:solidFill>
            </a:endParaRPr>
          </a:p>
        </p:txBody>
      </p:sp>
      <p:sp>
        <p:nvSpPr>
          <p:cNvPr id="155" name="Google Shape;155;p19"/>
          <p:cNvSpPr txBox="1"/>
          <p:nvPr/>
        </p:nvSpPr>
        <p:spPr>
          <a:xfrm>
            <a:off x="2157388" y="4553975"/>
            <a:ext cx="717000" cy="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
                <a:solidFill>
                  <a:schemeClr val="dk2"/>
                </a:solidFill>
              </a:rPr>
              <a:t>Extreme Fly Ball</a:t>
            </a:r>
            <a:endParaRPr sz="55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16270"/>
        </a:solidFill>
        <a:effectLst/>
      </p:bgPr>
    </p:bg>
    <p:spTree>
      <p:nvGrpSpPr>
        <p:cNvPr id="1" name="Shape 159"/>
        <p:cNvGrpSpPr/>
        <p:nvPr/>
      </p:nvGrpSpPr>
      <p:grpSpPr>
        <a:xfrm>
          <a:off x="0" y="0"/>
          <a:ext cx="0" cy="0"/>
          <a:chOff x="0" y="0"/>
          <a:chExt cx="0" cy="0"/>
        </a:xfrm>
      </p:grpSpPr>
      <p:sp>
        <p:nvSpPr>
          <p:cNvPr id="160" name="Google Shape;160;p20"/>
          <p:cNvSpPr/>
          <p:nvPr/>
        </p:nvSpPr>
        <p:spPr>
          <a:xfrm>
            <a:off x="168300" y="158550"/>
            <a:ext cx="8807400" cy="48264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 name="Google Shape;16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lt1"/>
                </a:solidFill>
                <a:latin typeface="Merriweather"/>
                <a:ea typeface="Merriweather"/>
                <a:cs typeface="Merriweather"/>
                <a:sym typeface="Merriweather"/>
              </a:rPr>
              <a:t>Plate Discipline Cluster Model </a:t>
            </a:r>
            <a:endParaRPr b="1">
              <a:solidFill>
                <a:schemeClr val="lt1"/>
              </a:solidFill>
              <a:latin typeface="Merriweather"/>
              <a:ea typeface="Merriweather"/>
              <a:cs typeface="Merriweather"/>
              <a:sym typeface="Merriweather"/>
            </a:endParaRPr>
          </a:p>
        </p:txBody>
      </p:sp>
      <p:sp>
        <p:nvSpPr>
          <p:cNvPr id="162" name="Google Shape;162;p20"/>
          <p:cNvSpPr txBox="1">
            <a:spLocks noGrp="1"/>
          </p:cNvSpPr>
          <p:nvPr>
            <p:ph type="body" idx="1"/>
          </p:nvPr>
        </p:nvSpPr>
        <p:spPr>
          <a:xfrm>
            <a:off x="311700" y="1610450"/>
            <a:ext cx="2595300" cy="24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Merriweather"/>
              <a:buChar char="❖"/>
            </a:pPr>
            <a:r>
              <a:rPr lang="en">
                <a:solidFill>
                  <a:schemeClr val="lt1"/>
                </a:solidFill>
                <a:latin typeface="Merriweather"/>
                <a:ea typeface="Merriweather"/>
                <a:cs typeface="Merriweather"/>
                <a:sym typeface="Merriweather"/>
              </a:rPr>
              <a:t>Strikeout%</a:t>
            </a:r>
            <a:endParaRPr>
              <a:solidFill>
                <a:schemeClr val="lt1"/>
              </a:solidFill>
              <a:latin typeface="Merriweather"/>
              <a:ea typeface="Merriweather"/>
              <a:cs typeface="Merriweather"/>
              <a:sym typeface="Merriweather"/>
            </a:endParaRPr>
          </a:p>
          <a:p>
            <a:pPr marL="457200" lvl="0" indent="-342900" algn="l" rtl="0">
              <a:spcBef>
                <a:spcPts val="0"/>
              </a:spcBef>
              <a:spcAft>
                <a:spcPts val="0"/>
              </a:spcAft>
              <a:buClr>
                <a:schemeClr val="lt1"/>
              </a:buClr>
              <a:buSzPts val="1800"/>
              <a:buFont typeface="Merriweather"/>
              <a:buChar char="❖"/>
            </a:pPr>
            <a:r>
              <a:rPr lang="en">
                <a:solidFill>
                  <a:schemeClr val="lt1"/>
                </a:solidFill>
                <a:latin typeface="Merriweather"/>
                <a:ea typeface="Merriweather"/>
                <a:cs typeface="Merriweather"/>
                <a:sym typeface="Merriweather"/>
              </a:rPr>
              <a:t>Walk%</a:t>
            </a:r>
            <a:endParaRPr>
              <a:solidFill>
                <a:schemeClr val="lt1"/>
              </a:solidFill>
              <a:latin typeface="Merriweather"/>
              <a:ea typeface="Merriweather"/>
              <a:cs typeface="Merriweather"/>
              <a:sym typeface="Merriweather"/>
            </a:endParaRPr>
          </a:p>
          <a:p>
            <a:pPr marL="457200" lvl="0" indent="-342900" algn="l" rtl="0">
              <a:spcBef>
                <a:spcPts val="0"/>
              </a:spcBef>
              <a:spcAft>
                <a:spcPts val="0"/>
              </a:spcAft>
              <a:buClr>
                <a:schemeClr val="lt1"/>
              </a:buClr>
              <a:buSzPts val="1800"/>
              <a:buFont typeface="Merriweather"/>
              <a:buChar char="❖"/>
            </a:pPr>
            <a:r>
              <a:rPr lang="en">
                <a:solidFill>
                  <a:schemeClr val="lt1"/>
                </a:solidFill>
                <a:latin typeface="Merriweather"/>
                <a:ea typeface="Merriweather"/>
                <a:cs typeface="Merriweather"/>
                <a:sym typeface="Merriweather"/>
              </a:rPr>
              <a:t>Chase%</a:t>
            </a:r>
            <a:endParaRPr>
              <a:solidFill>
                <a:schemeClr val="lt1"/>
              </a:solidFill>
              <a:latin typeface="Merriweather"/>
              <a:ea typeface="Merriweather"/>
              <a:cs typeface="Merriweather"/>
              <a:sym typeface="Merriweather"/>
            </a:endParaRPr>
          </a:p>
          <a:p>
            <a:pPr marL="457200" lvl="0" indent="-342900" algn="l" rtl="0">
              <a:spcBef>
                <a:spcPts val="0"/>
              </a:spcBef>
              <a:spcAft>
                <a:spcPts val="0"/>
              </a:spcAft>
              <a:buClr>
                <a:schemeClr val="lt1"/>
              </a:buClr>
              <a:buSzPts val="1800"/>
              <a:buFont typeface="Merriweather"/>
              <a:buChar char="❖"/>
            </a:pPr>
            <a:r>
              <a:rPr lang="en">
                <a:solidFill>
                  <a:schemeClr val="lt1"/>
                </a:solidFill>
                <a:latin typeface="Merriweather"/>
                <a:ea typeface="Merriweather"/>
                <a:cs typeface="Merriweather"/>
                <a:sym typeface="Merriweather"/>
              </a:rPr>
              <a:t>Zone Swing%</a:t>
            </a:r>
            <a:endParaRPr>
              <a:solidFill>
                <a:schemeClr val="lt1"/>
              </a:solidFill>
              <a:latin typeface="Merriweather"/>
              <a:ea typeface="Merriweather"/>
              <a:cs typeface="Merriweather"/>
              <a:sym typeface="Merriweather"/>
            </a:endParaRPr>
          </a:p>
          <a:p>
            <a:pPr marL="457200" lvl="0" indent="-342900" algn="l" rtl="0">
              <a:spcBef>
                <a:spcPts val="0"/>
              </a:spcBef>
              <a:spcAft>
                <a:spcPts val="0"/>
              </a:spcAft>
              <a:buClr>
                <a:schemeClr val="lt1"/>
              </a:buClr>
              <a:buSzPts val="1800"/>
              <a:buFont typeface="Merriweather"/>
              <a:buChar char="❖"/>
            </a:pPr>
            <a:r>
              <a:rPr lang="en">
                <a:solidFill>
                  <a:schemeClr val="lt1"/>
                </a:solidFill>
                <a:latin typeface="Merriweather"/>
                <a:ea typeface="Merriweather"/>
                <a:cs typeface="Merriweather"/>
                <a:sym typeface="Merriweather"/>
              </a:rPr>
              <a:t>Chase Contact%</a:t>
            </a:r>
            <a:endParaRPr>
              <a:solidFill>
                <a:schemeClr val="lt1"/>
              </a:solidFill>
              <a:latin typeface="Merriweather"/>
              <a:ea typeface="Merriweather"/>
              <a:cs typeface="Merriweather"/>
              <a:sym typeface="Merriweather"/>
            </a:endParaRPr>
          </a:p>
          <a:p>
            <a:pPr marL="457200" lvl="0" indent="-342900" algn="l" rtl="0">
              <a:spcBef>
                <a:spcPts val="0"/>
              </a:spcBef>
              <a:spcAft>
                <a:spcPts val="0"/>
              </a:spcAft>
              <a:buClr>
                <a:schemeClr val="lt1"/>
              </a:buClr>
              <a:buSzPts val="1800"/>
              <a:buFont typeface="Merriweather"/>
              <a:buChar char="❖"/>
            </a:pPr>
            <a:r>
              <a:rPr lang="en">
                <a:solidFill>
                  <a:schemeClr val="lt1"/>
                </a:solidFill>
                <a:latin typeface="Merriweather"/>
                <a:ea typeface="Merriweather"/>
                <a:cs typeface="Merriweather"/>
                <a:sym typeface="Merriweather"/>
              </a:rPr>
              <a:t>Zone Contact%</a:t>
            </a:r>
            <a:endParaRPr>
              <a:solidFill>
                <a:schemeClr val="lt1"/>
              </a:solidFill>
              <a:latin typeface="Merriweather"/>
              <a:ea typeface="Merriweather"/>
              <a:cs typeface="Merriweather"/>
              <a:sym typeface="Merriweather"/>
            </a:endParaRPr>
          </a:p>
          <a:p>
            <a:pPr marL="457200" lvl="0" indent="-342900" algn="l" rtl="0">
              <a:spcBef>
                <a:spcPts val="0"/>
              </a:spcBef>
              <a:spcAft>
                <a:spcPts val="0"/>
              </a:spcAft>
              <a:buClr>
                <a:schemeClr val="lt1"/>
              </a:buClr>
              <a:buSzPts val="1800"/>
              <a:buFont typeface="Merriweather"/>
              <a:buChar char="❖"/>
            </a:pPr>
            <a:r>
              <a:rPr lang="en">
                <a:solidFill>
                  <a:schemeClr val="lt1"/>
                </a:solidFill>
                <a:latin typeface="Merriweather"/>
                <a:ea typeface="Merriweather"/>
                <a:cs typeface="Merriweather"/>
                <a:sym typeface="Merriweather"/>
              </a:rPr>
              <a:t>Swing%</a:t>
            </a:r>
            <a:endParaRPr>
              <a:solidFill>
                <a:schemeClr val="lt1"/>
              </a:solidFill>
              <a:latin typeface="Merriweather"/>
              <a:ea typeface="Merriweather"/>
              <a:cs typeface="Merriweather"/>
              <a:sym typeface="Merriweather"/>
            </a:endParaRPr>
          </a:p>
        </p:txBody>
      </p:sp>
      <p:pic>
        <p:nvPicPr>
          <p:cNvPr id="163" name="Google Shape;163;p20"/>
          <p:cNvPicPr preferRelativeResize="0"/>
          <p:nvPr/>
        </p:nvPicPr>
        <p:blipFill rotWithShape="1">
          <a:blip r:embed="rId3">
            <a:alphaModFix/>
          </a:blip>
          <a:srcRect r="52084"/>
          <a:stretch/>
        </p:blipFill>
        <p:spPr>
          <a:xfrm>
            <a:off x="5719550" y="1695009"/>
            <a:ext cx="3054025" cy="1753467"/>
          </a:xfrm>
          <a:prstGeom prst="rect">
            <a:avLst/>
          </a:prstGeom>
          <a:noFill/>
          <a:ln w="19050" cap="flat" cmpd="sng">
            <a:solidFill>
              <a:schemeClr val="dk1"/>
            </a:solidFill>
            <a:prstDash val="solid"/>
            <a:miter lim="8000"/>
            <a:headEnd type="none" w="sm" len="sm"/>
            <a:tailEnd type="none" w="sm" len="sm"/>
          </a:ln>
        </p:spPr>
      </p:pic>
      <p:sp>
        <p:nvSpPr>
          <p:cNvPr id="164" name="Google Shape;164;p20"/>
          <p:cNvSpPr txBox="1">
            <a:spLocks noGrp="1"/>
          </p:cNvSpPr>
          <p:nvPr>
            <p:ph type="body" idx="1"/>
          </p:nvPr>
        </p:nvSpPr>
        <p:spPr>
          <a:xfrm>
            <a:off x="2744450" y="1610450"/>
            <a:ext cx="2871900" cy="1988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Merriweather"/>
              <a:buChar char="❖"/>
            </a:pPr>
            <a:r>
              <a:rPr lang="en">
                <a:solidFill>
                  <a:schemeClr val="lt1"/>
                </a:solidFill>
                <a:latin typeface="Merriweather"/>
                <a:ea typeface="Merriweather"/>
                <a:cs typeface="Merriweather"/>
                <a:sym typeface="Merriweather"/>
              </a:rPr>
              <a:t>Zone%</a:t>
            </a:r>
            <a:endParaRPr>
              <a:solidFill>
                <a:schemeClr val="lt1"/>
              </a:solidFill>
              <a:latin typeface="Merriweather"/>
              <a:ea typeface="Merriweather"/>
              <a:cs typeface="Merriweather"/>
              <a:sym typeface="Merriweather"/>
            </a:endParaRPr>
          </a:p>
          <a:p>
            <a:pPr marL="457200" lvl="0" indent="-342900" algn="l" rtl="0">
              <a:spcBef>
                <a:spcPts val="0"/>
              </a:spcBef>
              <a:spcAft>
                <a:spcPts val="0"/>
              </a:spcAft>
              <a:buClr>
                <a:schemeClr val="lt1"/>
              </a:buClr>
              <a:buSzPts val="1800"/>
              <a:buFont typeface="Merriweather"/>
              <a:buChar char="❖"/>
            </a:pPr>
            <a:r>
              <a:rPr lang="en">
                <a:solidFill>
                  <a:schemeClr val="lt1"/>
                </a:solidFill>
                <a:latin typeface="Merriweather"/>
                <a:ea typeface="Merriweather"/>
                <a:cs typeface="Merriweather"/>
                <a:sym typeface="Merriweather"/>
              </a:rPr>
              <a:t>Shadow Zone%</a:t>
            </a:r>
            <a:endParaRPr>
              <a:solidFill>
                <a:schemeClr val="lt1"/>
              </a:solidFill>
              <a:latin typeface="Merriweather"/>
              <a:ea typeface="Merriweather"/>
              <a:cs typeface="Merriweather"/>
              <a:sym typeface="Merriweather"/>
            </a:endParaRPr>
          </a:p>
          <a:p>
            <a:pPr marL="457200" lvl="0" indent="-342900" algn="l" rtl="0">
              <a:spcBef>
                <a:spcPts val="0"/>
              </a:spcBef>
              <a:spcAft>
                <a:spcPts val="0"/>
              </a:spcAft>
              <a:buClr>
                <a:schemeClr val="lt1"/>
              </a:buClr>
              <a:buSzPts val="1800"/>
              <a:buFont typeface="Merriweather"/>
              <a:buChar char="❖"/>
            </a:pPr>
            <a:r>
              <a:rPr lang="en">
                <a:solidFill>
                  <a:schemeClr val="lt1"/>
                </a:solidFill>
                <a:latin typeface="Merriweather"/>
                <a:ea typeface="Merriweather"/>
                <a:cs typeface="Merriweather"/>
                <a:sym typeface="Merriweather"/>
              </a:rPr>
              <a:t>First Pitch Strike%</a:t>
            </a:r>
            <a:endParaRPr>
              <a:solidFill>
                <a:schemeClr val="lt1"/>
              </a:solidFill>
              <a:latin typeface="Merriweather"/>
              <a:ea typeface="Merriweather"/>
              <a:cs typeface="Merriweather"/>
              <a:sym typeface="Merriweather"/>
            </a:endParaRPr>
          </a:p>
          <a:p>
            <a:pPr marL="457200" lvl="0" indent="-342900" algn="l" rtl="0">
              <a:spcBef>
                <a:spcPts val="0"/>
              </a:spcBef>
              <a:spcAft>
                <a:spcPts val="0"/>
              </a:spcAft>
              <a:buClr>
                <a:schemeClr val="lt1"/>
              </a:buClr>
              <a:buSzPts val="1800"/>
              <a:buFont typeface="Merriweather"/>
              <a:buChar char="❖"/>
            </a:pPr>
            <a:r>
              <a:rPr lang="en">
                <a:solidFill>
                  <a:schemeClr val="lt1"/>
                </a:solidFill>
                <a:latin typeface="Merriweather"/>
                <a:ea typeface="Merriweather"/>
                <a:cs typeface="Merriweather"/>
                <a:sym typeface="Merriweather"/>
              </a:rPr>
              <a:t>Whiff%</a:t>
            </a:r>
            <a:endParaRPr>
              <a:solidFill>
                <a:schemeClr val="lt1"/>
              </a:solidFill>
              <a:latin typeface="Merriweather"/>
              <a:ea typeface="Merriweather"/>
              <a:cs typeface="Merriweather"/>
              <a:sym typeface="Merriweather"/>
            </a:endParaRPr>
          </a:p>
          <a:p>
            <a:pPr marL="457200" lvl="0" indent="-342900" algn="l" rtl="0">
              <a:spcBef>
                <a:spcPts val="0"/>
              </a:spcBef>
              <a:spcAft>
                <a:spcPts val="0"/>
              </a:spcAft>
              <a:buClr>
                <a:schemeClr val="lt1"/>
              </a:buClr>
              <a:buSzPts val="1800"/>
              <a:buFont typeface="Merriweather"/>
              <a:buChar char="❖"/>
            </a:pPr>
            <a:r>
              <a:rPr lang="en">
                <a:solidFill>
                  <a:schemeClr val="lt1"/>
                </a:solidFill>
                <a:latin typeface="Merriweather"/>
                <a:ea typeface="Merriweather"/>
                <a:cs typeface="Merriweather"/>
                <a:sym typeface="Merriweather"/>
              </a:rPr>
              <a:t>Swinging Strike%</a:t>
            </a:r>
            <a:endParaRPr>
              <a:solidFill>
                <a:schemeClr val="lt1"/>
              </a:solidFill>
              <a:latin typeface="Merriweather"/>
              <a:ea typeface="Merriweather"/>
              <a:cs typeface="Merriweather"/>
              <a:sym typeface="Merriweather"/>
            </a:endParaRPr>
          </a:p>
          <a:p>
            <a:pPr marL="457200" lvl="0" indent="-342900" algn="l" rtl="0">
              <a:spcBef>
                <a:spcPts val="0"/>
              </a:spcBef>
              <a:spcAft>
                <a:spcPts val="0"/>
              </a:spcAft>
              <a:buClr>
                <a:schemeClr val="lt1"/>
              </a:buClr>
              <a:buSzPts val="1800"/>
              <a:buFont typeface="Merriweather"/>
              <a:buChar char="❖"/>
            </a:pPr>
            <a:r>
              <a:rPr lang="en">
                <a:solidFill>
                  <a:schemeClr val="lt1"/>
                </a:solidFill>
                <a:latin typeface="Merriweather"/>
                <a:ea typeface="Merriweather"/>
                <a:cs typeface="Merriweather"/>
                <a:sym typeface="Merriweather"/>
              </a:rPr>
              <a:t>Called Strike%</a:t>
            </a:r>
            <a:endParaRPr>
              <a:solidFill>
                <a:schemeClr val="lt1"/>
              </a:solidFill>
              <a:latin typeface="Merriweather"/>
              <a:ea typeface="Merriweather"/>
              <a:cs typeface="Merriweather"/>
              <a:sym typeface="Merriweather"/>
            </a:endParaRPr>
          </a:p>
        </p:txBody>
      </p:sp>
      <p:sp>
        <p:nvSpPr>
          <p:cNvPr id="165" name="Google Shape;165;p20"/>
          <p:cNvSpPr txBox="1"/>
          <p:nvPr/>
        </p:nvSpPr>
        <p:spPr>
          <a:xfrm>
            <a:off x="311700" y="1121038"/>
            <a:ext cx="2003400" cy="3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Merriweather"/>
                <a:ea typeface="Merriweather"/>
                <a:cs typeface="Merriweather"/>
                <a:sym typeface="Merriweather"/>
              </a:rPr>
              <a:t>Variables Used:</a:t>
            </a:r>
            <a:endParaRPr sz="1800">
              <a:solidFill>
                <a:schemeClr val="lt1"/>
              </a:solidFill>
              <a:latin typeface="Merriweather"/>
              <a:ea typeface="Merriweather"/>
              <a:cs typeface="Merriweather"/>
              <a:sym typeface="Merriweath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0E5E7"/>
        </a:solidFill>
        <a:effectLst/>
      </p:bgPr>
    </p:bg>
    <p:spTree>
      <p:nvGrpSpPr>
        <p:cNvPr id="1" name="Shape 169"/>
        <p:cNvGrpSpPr/>
        <p:nvPr/>
      </p:nvGrpSpPr>
      <p:grpSpPr>
        <a:xfrm>
          <a:off x="0" y="0"/>
          <a:ext cx="0" cy="0"/>
          <a:chOff x="0" y="0"/>
          <a:chExt cx="0" cy="0"/>
        </a:xfrm>
      </p:grpSpPr>
      <p:sp>
        <p:nvSpPr>
          <p:cNvPr id="170" name="Google Shape;170;p21"/>
          <p:cNvSpPr/>
          <p:nvPr/>
        </p:nvSpPr>
        <p:spPr>
          <a:xfrm>
            <a:off x="168300" y="158550"/>
            <a:ext cx="8807400" cy="48264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1" name="Google Shape;171;p21"/>
          <p:cNvSpPr txBox="1">
            <a:spLocks noGrp="1"/>
          </p:cNvSpPr>
          <p:nvPr>
            <p:ph type="title"/>
          </p:nvPr>
        </p:nvSpPr>
        <p:spPr>
          <a:xfrm>
            <a:off x="311700" y="255700"/>
            <a:ext cx="5298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Merriweather Black"/>
                <a:ea typeface="Merriweather Black"/>
                <a:cs typeface="Merriweather Black"/>
                <a:sym typeface="Merriweather Black"/>
              </a:rPr>
              <a:t>Plate Discipline Model Clusters</a:t>
            </a:r>
            <a:endParaRPr>
              <a:latin typeface="Merriweather Black"/>
              <a:ea typeface="Merriweather Black"/>
              <a:cs typeface="Merriweather Black"/>
              <a:sym typeface="Merriweather Black"/>
            </a:endParaRPr>
          </a:p>
        </p:txBody>
      </p:sp>
      <p:sp>
        <p:nvSpPr>
          <p:cNvPr id="172" name="Google Shape;172;p21"/>
          <p:cNvSpPr txBox="1">
            <a:spLocks noGrp="1"/>
          </p:cNvSpPr>
          <p:nvPr>
            <p:ph type="body" idx="1"/>
          </p:nvPr>
        </p:nvSpPr>
        <p:spPr>
          <a:xfrm>
            <a:off x="6758700" y="1016300"/>
            <a:ext cx="1886700" cy="2867100"/>
          </a:xfrm>
          <a:prstGeom prst="rect">
            <a:avLst/>
          </a:prstGeom>
        </p:spPr>
        <p:txBody>
          <a:bodyPr spcFirstLastPara="1" wrap="square" lIns="91425" tIns="91425" rIns="91425" bIns="91425" anchor="t" anchorCtr="0">
            <a:normAutofit/>
          </a:bodyPr>
          <a:lstStyle/>
          <a:p>
            <a:pPr marL="0" lvl="0" indent="0" algn="ctr" rtl="0">
              <a:lnSpc>
                <a:spcPct val="115000"/>
              </a:lnSpc>
              <a:spcBef>
                <a:spcPts val="0"/>
              </a:spcBef>
              <a:spcAft>
                <a:spcPts val="0"/>
              </a:spcAft>
              <a:buNone/>
            </a:pPr>
            <a:r>
              <a:rPr lang="en" u="sng">
                <a:solidFill>
                  <a:schemeClr val="dk1"/>
                </a:solidFill>
                <a:latin typeface="Merriweather"/>
                <a:ea typeface="Merriweather"/>
                <a:cs typeface="Merriweather"/>
                <a:sym typeface="Merriweather"/>
              </a:rPr>
              <a:t>Final Clusters</a:t>
            </a:r>
            <a:endParaRPr u="sng">
              <a:solidFill>
                <a:schemeClr val="dk1"/>
              </a:solidFill>
              <a:latin typeface="Merriweather"/>
              <a:ea typeface="Merriweather"/>
              <a:cs typeface="Merriweather"/>
              <a:sym typeface="Merriweather"/>
            </a:endParaRPr>
          </a:p>
          <a:p>
            <a:pPr marL="457200" lvl="0" indent="-342900" algn="l" rtl="0">
              <a:lnSpc>
                <a:spcPct val="115000"/>
              </a:lnSpc>
              <a:spcBef>
                <a:spcPts val="1200"/>
              </a:spcBef>
              <a:spcAft>
                <a:spcPts val="0"/>
              </a:spcAft>
              <a:buClr>
                <a:schemeClr val="dk1"/>
              </a:buClr>
              <a:buSzPts val="1800"/>
              <a:buFont typeface="Merriweather"/>
              <a:buChar char="❖"/>
            </a:pPr>
            <a:r>
              <a:rPr lang="en">
                <a:solidFill>
                  <a:schemeClr val="dk1"/>
                </a:solidFill>
                <a:latin typeface="Merriweather"/>
                <a:ea typeface="Merriweather"/>
                <a:cs typeface="Merriweather"/>
                <a:sym typeface="Merriweather"/>
              </a:rPr>
              <a:t>Power</a:t>
            </a:r>
            <a:endParaRPr>
              <a:solidFill>
                <a:schemeClr val="dk1"/>
              </a:solidFill>
              <a:latin typeface="Merriweather"/>
              <a:ea typeface="Merriweather"/>
              <a:cs typeface="Merriweather"/>
              <a:sym typeface="Merriweather"/>
            </a:endParaRPr>
          </a:p>
          <a:p>
            <a:pPr marL="457200" lvl="0" indent="-342900" algn="l" rtl="0">
              <a:lnSpc>
                <a:spcPct val="115000"/>
              </a:lnSpc>
              <a:spcBef>
                <a:spcPts val="0"/>
              </a:spcBef>
              <a:spcAft>
                <a:spcPts val="0"/>
              </a:spcAft>
              <a:buClr>
                <a:schemeClr val="dk1"/>
              </a:buClr>
              <a:buSzPts val="1800"/>
              <a:buFont typeface="Merriweather"/>
              <a:buChar char="❖"/>
            </a:pPr>
            <a:r>
              <a:rPr lang="en">
                <a:solidFill>
                  <a:schemeClr val="dk1"/>
                </a:solidFill>
                <a:latin typeface="Merriweather"/>
                <a:ea typeface="Merriweather"/>
                <a:cs typeface="Merriweather"/>
                <a:sym typeface="Merriweather"/>
              </a:rPr>
              <a:t>Junk</a:t>
            </a:r>
            <a:endParaRPr>
              <a:solidFill>
                <a:schemeClr val="dk1"/>
              </a:solidFill>
              <a:latin typeface="Merriweather"/>
              <a:ea typeface="Merriweather"/>
              <a:cs typeface="Merriweather"/>
              <a:sym typeface="Merriweather"/>
            </a:endParaRPr>
          </a:p>
          <a:p>
            <a:pPr marL="457200" lvl="0" indent="-342900" algn="l" rtl="0">
              <a:lnSpc>
                <a:spcPct val="115000"/>
              </a:lnSpc>
              <a:spcBef>
                <a:spcPts val="0"/>
              </a:spcBef>
              <a:spcAft>
                <a:spcPts val="0"/>
              </a:spcAft>
              <a:buClr>
                <a:schemeClr val="dk1"/>
              </a:buClr>
              <a:buSzPts val="1800"/>
              <a:buFont typeface="Merriweather"/>
              <a:buChar char="❖"/>
            </a:pPr>
            <a:r>
              <a:rPr lang="en">
                <a:solidFill>
                  <a:schemeClr val="dk1"/>
                </a:solidFill>
                <a:latin typeface="Merriweather"/>
                <a:ea typeface="Merriweather"/>
                <a:cs typeface="Merriweather"/>
                <a:sym typeface="Merriweather"/>
              </a:rPr>
              <a:t>Finesse</a:t>
            </a:r>
            <a:endParaRPr>
              <a:solidFill>
                <a:schemeClr val="dk1"/>
              </a:solidFill>
              <a:latin typeface="Merriweather"/>
              <a:ea typeface="Merriweather"/>
              <a:cs typeface="Merriweather"/>
              <a:sym typeface="Merriweather"/>
            </a:endParaRPr>
          </a:p>
        </p:txBody>
      </p:sp>
      <p:pic>
        <p:nvPicPr>
          <p:cNvPr id="173" name="Google Shape;173;p21"/>
          <p:cNvPicPr preferRelativeResize="0"/>
          <p:nvPr/>
        </p:nvPicPr>
        <p:blipFill rotWithShape="1">
          <a:blip r:embed="rId3">
            <a:alphaModFix/>
          </a:blip>
          <a:srcRect/>
          <a:stretch/>
        </p:blipFill>
        <p:spPr>
          <a:xfrm>
            <a:off x="417525" y="828387"/>
            <a:ext cx="2943500" cy="1808141"/>
          </a:xfrm>
          <a:prstGeom prst="rect">
            <a:avLst/>
          </a:prstGeom>
          <a:noFill/>
          <a:ln w="19050" cap="flat" cmpd="sng">
            <a:solidFill>
              <a:srgbClr val="000000"/>
            </a:solidFill>
            <a:prstDash val="solid"/>
            <a:round/>
            <a:headEnd type="none" w="sm" len="sm"/>
            <a:tailEnd type="none" w="sm" len="sm"/>
          </a:ln>
        </p:spPr>
      </p:pic>
      <p:pic>
        <p:nvPicPr>
          <p:cNvPr id="174" name="Google Shape;174;p21"/>
          <p:cNvPicPr preferRelativeResize="0"/>
          <p:nvPr/>
        </p:nvPicPr>
        <p:blipFill>
          <a:blip r:embed="rId4">
            <a:alphaModFix/>
          </a:blip>
          <a:stretch>
            <a:fillRect/>
          </a:stretch>
        </p:blipFill>
        <p:spPr>
          <a:xfrm>
            <a:off x="3588125" y="828387"/>
            <a:ext cx="2943473" cy="1808124"/>
          </a:xfrm>
          <a:prstGeom prst="rect">
            <a:avLst/>
          </a:prstGeom>
          <a:noFill/>
          <a:ln w="19050" cap="flat" cmpd="sng">
            <a:solidFill>
              <a:schemeClr val="dk1"/>
            </a:solidFill>
            <a:prstDash val="solid"/>
            <a:round/>
            <a:headEnd type="none" w="sm" len="sm"/>
            <a:tailEnd type="none" w="sm" len="sm"/>
          </a:ln>
        </p:spPr>
      </p:pic>
      <p:pic>
        <p:nvPicPr>
          <p:cNvPr id="175" name="Google Shape;175;p21"/>
          <p:cNvPicPr preferRelativeResize="0"/>
          <p:nvPr/>
        </p:nvPicPr>
        <p:blipFill>
          <a:blip r:embed="rId5">
            <a:alphaModFix/>
          </a:blip>
          <a:stretch>
            <a:fillRect/>
          </a:stretch>
        </p:blipFill>
        <p:spPr>
          <a:xfrm>
            <a:off x="417525" y="2906937"/>
            <a:ext cx="2943501" cy="1808124"/>
          </a:xfrm>
          <a:prstGeom prst="rect">
            <a:avLst/>
          </a:prstGeom>
          <a:noFill/>
          <a:ln w="19050" cap="flat" cmpd="sng">
            <a:solidFill>
              <a:schemeClr val="dk1"/>
            </a:solidFill>
            <a:prstDash val="solid"/>
            <a:round/>
            <a:headEnd type="none" w="sm" len="sm"/>
            <a:tailEnd type="none" w="sm" len="sm"/>
          </a:ln>
        </p:spPr>
      </p:pic>
      <p:pic>
        <p:nvPicPr>
          <p:cNvPr id="176" name="Google Shape;176;p21"/>
          <p:cNvPicPr preferRelativeResize="0"/>
          <p:nvPr/>
        </p:nvPicPr>
        <p:blipFill>
          <a:blip r:embed="rId6">
            <a:alphaModFix/>
          </a:blip>
          <a:stretch>
            <a:fillRect/>
          </a:stretch>
        </p:blipFill>
        <p:spPr>
          <a:xfrm>
            <a:off x="3749550" y="3071187"/>
            <a:ext cx="4790600" cy="14796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2087</Words>
  <Application>Microsoft Office PowerPoint</Application>
  <PresentationFormat>On-screen Show (16:9)</PresentationFormat>
  <Paragraphs>248</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Merriweather</vt:lpstr>
      <vt:lpstr>Lexend</vt:lpstr>
      <vt:lpstr>Merriweather Black</vt:lpstr>
      <vt:lpstr>Arial</vt:lpstr>
      <vt:lpstr>Simple Light</vt:lpstr>
      <vt:lpstr>PowerPoint Presentation</vt:lpstr>
      <vt:lpstr>PowerPoint Presentation</vt:lpstr>
      <vt:lpstr>Overview</vt:lpstr>
      <vt:lpstr>Data</vt:lpstr>
      <vt:lpstr>Research Methodology</vt:lpstr>
      <vt:lpstr>Batted Ball  Cluster Model</vt:lpstr>
      <vt:lpstr>Batted Ball Model Clusters</vt:lpstr>
      <vt:lpstr>Plate Discipline Cluster Model </vt:lpstr>
      <vt:lpstr>Plate Discipline Model Clusters</vt:lpstr>
      <vt:lpstr>Reliever Role Cluster Model</vt:lpstr>
      <vt:lpstr>Reliever Role Results</vt:lpstr>
      <vt:lpstr>Success of Each Class in Different Roles</vt:lpstr>
      <vt:lpstr>Reliever Role Hierarchy</vt:lpstr>
      <vt:lpstr>Trevor Williams</vt:lpstr>
      <vt:lpstr>Josh Taylor</vt:lpstr>
      <vt:lpstr>Lucas Sims </vt:lpstr>
      <vt:lpstr>Shortcomings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Jake Balek</dc:creator>
  <cp:lastModifiedBy>Jake Balek</cp:lastModifiedBy>
  <cp:revision>1</cp:revision>
  <dcterms:modified xsi:type="dcterms:W3CDTF">2024-04-22T03:39:12Z</dcterms:modified>
</cp:coreProperties>
</file>